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12" r:id="rId1"/>
  </p:sldMasterIdLst>
  <p:notesMasterIdLst>
    <p:notesMasterId r:id="rId50"/>
  </p:notesMasterIdLst>
  <p:sldIdLst>
    <p:sldId id="256" r:id="rId2"/>
    <p:sldId id="283" r:id="rId3"/>
    <p:sldId id="284" r:id="rId4"/>
    <p:sldId id="285" r:id="rId5"/>
    <p:sldId id="257" r:id="rId6"/>
    <p:sldId id="263" r:id="rId7"/>
    <p:sldId id="258" r:id="rId8"/>
    <p:sldId id="272" r:id="rId9"/>
    <p:sldId id="264" r:id="rId10"/>
    <p:sldId id="259" r:id="rId11"/>
    <p:sldId id="308" r:id="rId12"/>
    <p:sldId id="262" r:id="rId13"/>
    <p:sldId id="267" r:id="rId14"/>
    <p:sldId id="311" r:id="rId15"/>
    <p:sldId id="268" r:id="rId16"/>
    <p:sldId id="269" r:id="rId17"/>
    <p:sldId id="266" r:id="rId18"/>
    <p:sldId id="310" r:id="rId19"/>
    <p:sldId id="309" r:id="rId20"/>
    <p:sldId id="313" r:id="rId21"/>
    <p:sldId id="270" r:id="rId22"/>
    <p:sldId id="271" r:id="rId23"/>
    <p:sldId id="261" r:id="rId24"/>
    <p:sldId id="314" r:id="rId25"/>
    <p:sldId id="302" r:id="rId26"/>
    <p:sldId id="303" r:id="rId27"/>
    <p:sldId id="315" r:id="rId28"/>
    <p:sldId id="304" r:id="rId29"/>
    <p:sldId id="316" r:id="rId30"/>
    <p:sldId id="305" r:id="rId31"/>
    <p:sldId id="306" r:id="rId32"/>
    <p:sldId id="300" r:id="rId33"/>
    <p:sldId id="299" r:id="rId34"/>
    <p:sldId id="301" r:id="rId35"/>
    <p:sldId id="275" r:id="rId36"/>
    <p:sldId id="282" r:id="rId37"/>
    <p:sldId id="276" r:id="rId38"/>
    <p:sldId id="279" r:id="rId39"/>
    <p:sldId id="317" r:id="rId40"/>
    <p:sldId id="290" r:id="rId41"/>
    <p:sldId id="288" r:id="rId42"/>
    <p:sldId id="291" r:id="rId43"/>
    <p:sldId id="292" r:id="rId44"/>
    <p:sldId id="293" r:id="rId45"/>
    <p:sldId id="294" r:id="rId46"/>
    <p:sldId id="273" r:id="rId47"/>
    <p:sldId id="287" r:id="rId48"/>
    <p:sldId id="307" r:id="rId4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D8"/>
    <a:srgbClr val="FFA8A7"/>
    <a:srgbClr val="FFB4B3"/>
    <a:srgbClr val="FFB0AF"/>
    <a:srgbClr val="5C5C5C"/>
    <a:srgbClr val="525252"/>
    <a:srgbClr val="4E4E4E"/>
    <a:srgbClr val="595959"/>
    <a:srgbClr val="E05B49"/>
    <a:srgbClr val="27BE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סגנון בהיר 2 - הדגשה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75" autoAdjust="0"/>
    <p:restoredTop sz="94660"/>
  </p:normalViewPr>
  <p:slideViewPr>
    <p:cSldViewPr snapToGrid="0">
      <p:cViewPr varScale="1">
        <p:scale>
          <a:sx n="86" d="100"/>
          <a:sy n="86" d="100"/>
        </p:scale>
        <p:origin x="4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C4E2369-B6C6-47A6-B0B9-BE3E5B6A53E8}" type="datetimeFigureOut">
              <a:rPr lang="he-IL" smtClean="0"/>
              <a:t>י'/טבת/תשע"ח</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B646236-9BF9-46B3-BCA5-DA1664A461C1}" type="slidenum">
              <a:rPr lang="he-IL" smtClean="0"/>
              <a:t>‹#›</a:t>
            </a:fld>
            <a:endParaRPr lang="he-IL"/>
          </a:p>
        </p:txBody>
      </p:sp>
    </p:spTree>
    <p:extLst>
      <p:ext uri="{BB962C8B-B14F-4D97-AF65-F5344CB8AC3E}">
        <p14:creationId xmlns:p14="http://schemas.microsoft.com/office/powerpoint/2010/main" val="15125802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EB646236-9BF9-46B3-BCA5-DA1664A461C1}" type="slidenum">
              <a:rPr lang="he-IL" smtClean="0"/>
              <a:t>1</a:t>
            </a:fld>
            <a:endParaRPr lang="he-IL"/>
          </a:p>
        </p:txBody>
      </p:sp>
    </p:spTree>
    <p:extLst>
      <p:ext uri="{BB962C8B-B14F-4D97-AF65-F5344CB8AC3E}">
        <p14:creationId xmlns:p14="http://schemas.microsoft.com/office/powerpoint/2010/main" val="965485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EB646236-9BF9-46B3-BCA5-DA1664A461C1}" type="slidenum">
              <a:rPr lang="he-IL" smtClean="0"/>
              <a:t>7</a:t>
            </a:fld>
            <a:endParaRPr lang="he-IL"/>
          </a:p>
        </p:txBody>
      </p:sp>
    </p:spTree>
    <p:extLst>
      <p:ext uri="{BB962C8B-B14F-4D97-AF65-F5344CB8AC3E}">
        <p14:creationId xmlns:p14="http://schemas.microsoft.com/office/powerpoint/2010/main" val="125158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he-IL" altLang="he-IL"/>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C1ADBA94-DDF0-4B83-9B41-D62BFEEFC62A}" type="slidenum">
              <a:rPr lang="he-IL" altLang="he-IL" smtClean="0"/>
              <a:pPr eaLnBrk="1" hangingPunct="1"/>
              <a:t>48</a:t>
            </a:fld>
            <a:endParaRPr lang="he-IL" altLang="he-IL"/>
          </a:p>
        </p:txBody>
      </p:sp>
    </p:spTree>
    <p:extLst>
      <p:ext uri="{BB962C8B-B14F-4D97-AF65-F5344CB8AC3E}">
        <p14:creationId xmlns:p14="http://schemas.microsoft.com/office/powerpoint/2010/main" val="159683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223131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3140595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9777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1373816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3498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3174307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1889133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273595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2353545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11 אוגוסט 16</a:t>
            </a:r>
          </a:p>
        </p:txBody>
      </p:sp>
      <p:sp>
        <p:nvSpPr>
          <p:cNvPr id="5" name="Footer Placeholder 4"/>
          <p:cNvSpPr>
            <a:spLocks noGrp="1"/>
          </p:cNvSpPr>
          <p:nvPr>
            <p:ph type="ftr" sz="quarter" idx="11"/>
          </p:nvPr>
        </p:nvSpPr>
        <p:spPr/>
        <p:txBody>
          <a:bodyPr/>
          <a:lstStyle/>
          <a:p>
            <a:r>
              <a:rPr lang="he-IL"/>
              <a:t>כתב וערך ישראל וזאנה</a:t>
            </a:r>
          </a:p>
        </p:txBody>
      </p:sp>
      <p:sp>
        <p:nvSpPr>
          <p:cNvPr id="6" name="Slide Number Placeholder 5"/>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2085517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11 אוגוסט 16</a:t>
            </a:r>
          </a:p>
        </p:txBody>
      </p:sp>
      <p:sp>
        <p:nvSpPr>
          <p:cNvPr id="6" name="Footer Placeholder 5"/>
          <p:cNvSpPr>
            <a:spLocks noGrp="1"/>
          </p:cNvSpPr>
          <p:nvPr>
            <p:ph type="ftr" sz="quarter" idx="11"/>
          </p:nvPr>
        </p:nvSpPr>
        <p:spPr/>
        <p:txBody>
          <a:bodyPr/>
          <a:lstStyle/>
          <a:p>
            <a:r>
              <a:rPr lang="he-IL"/>
              <a:t>כתב וערך ישראל וזאנה</a:t>
            </a:r>
          </a:p>
        </p:txBody>
      </p:sp>
      <p:sp>
        <p:nvSpPr>
          <p:cNvPr id="7" name="Slide Number Placeholder 6"/>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39949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11 אוגוסט 16</a:t>
            </a:r>
          </a:p>
        </p:txBody>
      </p:sp>
      <p:sp>
        <p:nvSpPr>
          <p:cNvPr id="8" name="Footer Placeholder 7"/>
          <p:cNvSpPr>
            <a:spLocks noGrp="1"/>
          </p:cNvSpPr>
          <p:nvPr>
            <p:ph type="ftr" sz="quarter" idx="11"/>
          </p:nvPr>
        </p:nvSpPr>
        <p:spPr/>
        <p:txBody>
          <a:bodyPr/>
          <a:lstStyle/>
          <a:p>
            <a:r>
              <a:rPr lang="he-IL"/>
              <a:t>כתב וערך ישראל וזאנה</a:t>
            </a:r>
          </a:p>
        </p:txBody>
      </p:sp>
      <p:sp>
        <p:nvSpPr>
          <p:cNvPr id="9" name="Slide Number Placeholder 8"/>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1858714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11 אוגוסט 16</a:t>
            </a:r>
          </a:p>
        </p:txBody>
      </p:sp>
      <p:sp>
        <p:nvSpPr>
          <p:cNvPr id="4" name="Footer Placeholder 3"/>
          <p:cNvSpPr>
            <a:spLocks noGrp="1"/>
          </p:cNvSpPr>
          <p:nvPr>
            <p:ph type="ftr" sz="quarter" idx="11"/>
          </p:nvPr>
        </p:nvSpPr>
        <p:spPr/>
        <p:txBody>
          <a:bodyPr/>
          <a:lstStyle/>
          <a:p>
            <a:r>
              <a:rPr lang="he-IL"/>
              <a:t>כתב וערך ישראל וזאנה</a:t>
            </a:r>
          </a:p>
        </p:txBody>
      </p:sp>
      <p:sp>
        <p:nvSpPr>
          <p:cNvPr id="5" name="Slide Number Placeholder 4"/>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127339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11 אוגוסט 16</a:t>
            </a:r>
          </a:p>
        </p:txBody>
      </p:sp>
      <p:sp>
        <p:nvSpPr>
          <p:cNvPr id="3" name="Footer Placeholder 2"/>
          <p:cNvSpPr>
            <a:spLocks noGrp="1"/>
          </p:cNvSpPr>
          <p:nvPr>
            <p:ph type="ftr" sz="quarter" idx="11"/>
          </p:nvPr>
        </p:nvSpPr>
        <p:spPr/>
        <p:txBody>
          <a:bodyPr/>
          <a:lstStyle/>
          <a:p>
            <a:r>
              <a:rPr lang="he-IL"/>
              <a:t>כתב וערך ישראל וזאנה</a:t>
            </a:r>
          </a:p>
        </p:txBody>
      </p:sp>
      <p:sp>
        <p:nvSpPr>
          <p:cNvPr id="4" name="Slide Number Placeholder 3"/>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1407028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11 אוגוסט 16</a:t>
            </a:r>
          </a:p>
        </p:txBody>
      </p:sp>
      <p:sp>
        <p:nvSpPr>
          <p:cNvPr id="6" name="Footer Placeholder 5"/>
          <p:cNvSpPr>
            <a:spLocks noGrp="1"/>
          </p:cNvSpPr>
          <p:nvPr>
            <p:ph type="ftr" sz="quarter" idx="11"/>
          </p:nvPr>
        </p:nvSpPr>
        <p:spPr/>
        <p:txBody>
          <a:bodyPr/>
          <a:lstStyle/>
          <a:p>
            <a:r>
              <a:rPr lang="he-IL"/>
              <a:t>כתב וערך ישראל וזאנה</a:t>
            </a:r>
          </a:p>
        </p:txBody>
      </p:sp>
      <p:sp>
        <p:nvSpPr>
          <p:cNvPr id="7" name="Slide Number Placeholder 6"/>
          <p:cNvSpPr>
            <a:spLocks noGrp="1"/>
          </p:cNvSpPr>
          <p:nvPr>
            <p:ph type="sldNum" sz="quarter" idx="12"/>
          </p:nvPr>
        </p:nvSpPr>
        <p:spPr/>
        <p:txBody>
          <a:bodyPr/>
          <a:lstStyle/>
          <a:p>
            <a:fld id="{00919D6F-0BAF-43AC-8E0E-4D80AD1B2F23}" type="slidenum">
              <a:rPr lang="he-IL" smtClean="0"/>
              <a:t>‹#›</a:t>
            </a:fld>
            <a:endParaRPr lang="he-IL"/>
          </a:p>
        </p:txBody>
      </p:sp>
    </p:spTree>
    <p:extLst>
      <p:ext uri="{BB962C8B-B14F-4D97-AF65-F5344CB8AC3E}">
        <p14:creationId xmlns:p14="http://schemas.microsoft.com/office/powerpoint/2010/main" val="229674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6" name="Footer Placeholder 5"/>
          <p:cNvSpPr>
            <a:spLocks noGrp="1"/>
          </p:cNvSpPr>
          <p:nvPr>
            <p:ph type="ftr" sz="quarter" idx="11"/>
          </p:nvPr>
        </p:nvSpPr>
        <p:spPr/>
        <p:txBody>
          <a:bodyPr/>
          <a:lstStyle/>
          <a:p>
            <a:r>
              <a:rPr lang="he-IL"/>
              <a:t>כתב וערך ישראל וזאנה</a:t>
            </a:r>
            <a:endParaRPr lang="en-US" dirty="0"/>
          </a:p>
        </p:txBody>
      </p:sp>
      <p:sp>
        <p:nvSpPr>
          <p:cNvPr id="7" name="Slide Number Placeholder 6"/>
          <p:cNvSpPr>
            <a:spLocks noGrp="1"/>
          </p:cNvSpPr>
          <p:nvPr>
            <p:ph type="sldNum" sz="quarter" idx="12"/>
          </p:nvPr>
        </p:nvSpPr>
        <p:spPr/>
        <p:txBody>
          <a:bodyPr/>
          <a:lstStyle/>
          <a:p>
            <a:fld id="{00919D6F-0BAF-43AC-8E0E-4D80AD1B2F23}" type="slidenum">
              <a:rPr lang="he-IL" smtClean="0"/>
              <a:t>‹#›</a:t>
            </a:fld>
            <a:endParaRPr lang="he-IL"/>
          </a:p>
        </p:txBody>
      </p:sp>
      <p:sp>
        <p:nvSpPr>
          <p:cNvPr id="5" name="Date Placeholder 4"/>
          <p:cNvSpPr>
            <a:spLocks noGrp="1"/>
          </p:cNvSpPr>
          <p:nvPr>
            <p:ph type="dt" sz="half" idx="10"/>
          </p:nvPr>
        </p:nvSpPr>
        <p:spPr/>
        <p:txBody>
          <a:bodyPr/>
          <a:lstStyle/>
          <a:p>
            <a:r>
              <a:rPr lang="he-IL"/>
              <a:t>11 אוגוסט 16</a:t>
            </a:r>
          </a:p>
        </p:txBody>
      </p:sp>
    </p:spTree>
    <p:extLst>
      <p:ext uri="{BB962C8B-B14F-4D97-AF65-F5344CB8AC3E}">
        <p14:creationId xmlns:p14="http://schemas.microsoft.com/office/powerpoint/2010/main" val="3870298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he-IL"/>
              <a:t>11 אוגוסט 16</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he-IL"/>
              <a:t>כתב וערך ישראל וזאנה</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0919D6F-0BAF-43AC-8E0E-4D80AD1B2F23}" type="slidenum">
              <a:rPr lang="he-IL" smtClean="0"/>
              <a:t>‹#›</a:t>
            </a:fld>
            <a:endParaRPr lang="he-IL"/>
          </a:p>
        </p:txBody>
      </p:sp>
    </p:spTree>
    <p:extLst>
      <p:ext uri="{BB962C8B-B14F-4D97-AF65-F5344CB8AC3E}">
        <p14:creationId xmlns:p14="http://schemas.microsoft.com/office/powerpoint/2010/main" val="206411213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Lst>
  <p:hf hdr="0" dt="0"/>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gif"/></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gif"/><Relationship Id="rId4" Type="http://schemas.openxmlformats.org/officeDocument/2006/relationships/image" Target="../media/image4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 Target="slide3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youtu.be/vdL--UQkg9Y"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8.jpeg"/><Relationship Id="rId4" Type="http://schemas.openxmlformats.org/officeDocument/2006/relationships/image" Target="../media/image7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750531" y="4276405"/>
            <a:ext cx="7766936" cy="1646302"/>
          </a:xfrm>
        </p:spPr>
        <p:txBody>
          <a:bodyPr/>
          <a:lstStyle/>
          <a:p>
            <a:pPr algn="ctr"/>
            <a:r>
              <a:rPr lang="en-US" sz="13800" dirty="0">
                <a:ln w="0"/>
                <a:effectLst>
                  <a:outerShdw blurRad="38100" dist="25400" dir="5400000" algn="ctr" rotWithShape="0">
                    <a:srgbClr val="6E747A">
                      <a:alpha val="43000"/>
                    </a:srgbClr>
                  </a:outerShdw>
                </a:effectLst>
              </a:rPr>
              <a:t>WAN</a:t>
            </a:r>
            <a:endParaRPr lang="he-IL" sz="13800" dirty="0">
              <a:ln w="0"/>
              <a:effectLst>
                <a:outerShdw blurRad="38100" dist="25400" dir="5400000" algn="ctr" rotWithShape="0">
                  <a:srgbClr val="6E747A">
                    <a:alpha val="43000"/>
                  </a:srgbClr>
                </a:outerShdw>
              </a:effectLst>
            </a:endParaRPr>
          </a:p>
        </p:txBody>
      </p:sp>
      <p:sp>
        <p:nvSpPr>
          <p:cNvPr id="3" name="כותרת משנה 2"/>
          <p:cNvSpPr>
            <a:spLocks noGrp="1"/>
          </p:cNvSpPr>
          <p:nvPr>
            <p:ph type="subTitle" idx="1"/>
          </p:nvPr>
        </p:nvSpPr>
        <p:spPr>
          <a:xfrm>
            <a:off x="-2098647" y="1774272"/>
            <a:ext cx="7766936" cy="1096899"/>
          </a:xfrm>
        </p:spPr>
        <p:txBody>
          <a:bodyPr>
            <a:normAutofit/>
          </a:bodyPr>
          <a:lstStyle/>
          <a:p>
            <a:r>
              <a:rPr lang="en-US" sz="3200" dirty="0"/>
              <a:t>Local Area Network</a:t>
            </a:r>
            <a:endParaRPr lang="he-IL" sz="3200"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6" name="מציין מיקום של מספר שקופית 5"/>
          <p:cNvSpPr>
            <a:spLocks noGrp="1"/>
          </p:cNvSpPr>
          <p:nvPr>
            <p:ph type="sldNum" sz="quarter" idx="12"/>
          </p:nvPr>
        </p:nvSpPr>
        <p:spPr/>
        <p:txBody>
          <a:bodyPr/>
          <a:lstStyle/>
          <a:p>
            <a:fld id="{00919D6F-0BAF-43AC-8E0E-4D80AD1B2F23}" type="slidenum">
              <a:rPr lang="he-IL" smtClean="0"/>
              <a:t>1</a:t>
            </a:fld>
            <a:endParaRPr lang="he-IL"/>
          </a:p>
        </p:txBody>
      </p:sp>
      <p:sp>
        <p:nvSpPr>
          <p:cNvPr id="7" name="כותרת משנה 2"/>
          <p:cNvSpPr txBox="1">
            <a:spLocks/>
          </p:cNvSpPr>
          <p:nvPr/>
        </p:nvSpPr>
        <p:spPr>
          <a:xfrm>
            <a:off x="253261" y="5675474"/>
            <a:ext cx="7766936" cy="1096899"/>
          </a:xfrm>
          <a:prstGeom prst="rect">
            <a:avLst/>
          </a:prstGeom>
        </p:spPr>
        <p:txBody>
          <a:bodyPr vert="horz" lIns="91440" tIns="45720" rIns="91440" bIns="45720" rtlCol="0" anchor="t">
            <a:normAutofit/>
          </a:bodyPr>
          <a:lstStyle>
            <a:lvl1pPr marL="0" indent="0" algn="r" defTabSz="457200" rtl="1"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1"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1"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3200" dirty="0"/>
              <a:t>Wide Area Network</a:t>
            </a:r>
            <a:endParaRPr lang="he-IL" sz="3200" dirty="0"/>
          </a:p>
        </p:txBody>
      </p:sp>
      <p:sp>
        <p:nvSpPr>
          <p:cNvPr id="8" name="כותרת 1"/>
          <p:cNvSpPr txBox="1">
            <a:spLocks/>
          </p:cNvSpPr>
          <p:nvPr/>
        </p:nvSpPr>
        <p:spPr>
          <a:xfrm>
            <a:off x="-1393999" y="414348"/>
            <a:ext cx="7766936" cy="1646302"/>
          </a:xfrm>
          <a:prstGeom prst="rect">
            <a:avLst/>
          </a:prstGeom>
        </p:spPr>
        <p:txBody>
          <a:bodyPr vert="horz" lIns="91440" tIns="45720" rIns="91440" bIns="45720" rtlCol="0" anchor="b">
            <a:noAutofit/>
          </a:bodyPr>
          <a:lstStyle>
            <a:lvl1pPr algn="r" defTabSz="457200" rtl="1" eaLnBrk="1" latinLnBrk="0" hangingPunct="1">
              <a:spcBef>
                <a:spcPct val="0"/>
              </a:spcBef>
              <a:buNone/>
              <a:defRPr sz="54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sz="13800" dirty="0">
                <a:ln w="0"/>
                <a:effectLst>
                  <a:outerShdw blurRad="38100" dist="25400" dir="5400000" algn="ctr" rotWithShape="0">
                    <a:srgbClr val="6E747A">
                      <a:alpha val="43000"/>
                    </a:srgbClr>
                  </a:outerShdw>
                </a:effectLst>
              </a:rPr>
              <a:t>LAN</a:t>
            </a:r>
            <a:endParaRPr lang="he-IL" sz="13800" dirty="0">
              <a:ln w="0"/>
              <a:effectLst>
                <a:outerShdw blurRad="38100" dist="25400" dir="5400000" algn="ctr" rotWithShape="0">
                  <a:srgbClr val="6E747A">
                    <a:alpha val="43000"/>
                  </a:srgbClr>
                </a:outerShdw>
              </a:effectLst>
            </a:endParaRPr>
          </a:p>
        </p:txBody>
      </p:sp>
      <p:pic>
        <p:nvPicPr>
          <p:cNvPr id="1026" name="Picture 2" descr="תוצאת תמונה עבור ‪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0668" y="2650288"/>
            <a:ext cx="1260231" cy="1260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37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15078" y="545592"/>
            <a:ext cx="8596668" cy="1320800"/>
          </a:xfrm>
        </p:spPr>
        <p:txBody>
          <a:bodyPr>
            <a:normAutofit/>
          </a:bodyPr>
          <a:lstStyle/>
          <a:p>
            <a:pPr algn="r"/>
            <a:r>
              <a:rPr lang="he-IL" sz="4000" dirty="0">
                <a:ln w="0"/>
                <a:effectLst>
                  <a:outerShdw blurRad="38100" dist="25400" dir="5400000" algn="ctr" rotWithShape="0">
                    <a:srgbClr val="6E747A">
                      <a:alpha val="43000"/>
                    </a:srgbClr>
                  </a:outerShdw>
                </a:effectLst>
              </a:rPr>
              <a:t>כיצד בנויה רשת...</a:t>
            </a:r>
          </a:p>
        </p:txBody>
      </p:sp>
      <p:sp>
        <p:nvSpPr>
          <p:cNvPr id="3" name="מציין מיקום תוכן 2"/>
          <p:cNvSpPr>
            <a:spLocks noGrp="1"/>
          </p:cNvSpPr>
          <p:nvPr>
            <p:ph idx="1"/>
          </p:nvPr>
        </p:nvSpPr>
        <p:spPr>
          <a:xfrm>
            <a:off x="832782" y="1410781"/>
            <a:ext cx="8596668" cy="3880773"/>
          </a:xfrm>
        </p:spPr>
        <p:txBody>
          <a:bodyPr>
            <a:normAutofit lnSpcReduction="10000"/>
          </a:bodyPr>
          <a:lstStyle/>
          <a:p>
            <a:pPr marL="0" indent="0">
              <a:buNone/>
            </a:pPr>
            <a:r>
              <a:rPr lang="he-IL" sz="2000" dirty="0"/>
              <a:t>כל תשתית רשת מורכבת משלושה קטגוריות של רכיבי רשת:</a:t>
            </a:r>
          </a:p>
          <a:p>
            <a:pPr>
              <a:buFont typeface="Wingdings" panose="05000000000000000000" pitchFamily="2" charset="2"/>
              <a:buChar char="v"/>
            </a:pPr>
            <a:r>
              <a:rPr lang="he-IL" sz="2000" dirty="0"/>
              <a:t>רכיבי הקצה (</a:t>
            </a:r>
            <a:r>
              <a:rPr lang="en-US" sz="2000" dirty="0"/>
              <a:t>End Devices</a:t>
            </a:r>
            <a:r>
              <a:rPr lang="he-IL" sz="2000" dirty="0"/>
              <a:t>)-הם רכיבים המשמשים מקור או יעד של מידע הנשלח על גבי הרשת, והם בעלי כותבת לוגית (</a:t>
            </a:r>
            <a:r>
              <a:rPr lang="en-US" sz="2000" dirty="0"/>
              <a:t>IP</a:t>
            </a:r>
            <a:r>
              <a:rPr lang="he-IL" sz="2000" dirty="0"/>
              <a:t>) וכתובת פיזית (</a:t>
            </a:r>
            <a:r>
              <a:rPr lang="en-US" sz="2000" dirty="0"/>
              <a:t>MAC</a:t>
            </a:r>
            <a:r>
              <a:rPr lang="he-IL" sz="2000" dirty="0"/>
              <a:t>). לדוגמה: מחשב נייח</a:t>
            </a:r>
            <a:r>
              <a:rPr lang="en-US" sz="2000" dirty="0"/>
              <a:t>/</a:t>
            </a:r>
            <a:r>
              <a:rPr lang="he-IL" sz="2000" dirty="0"/>
              <a:t>נייד, מדפסת רשת, מצלמת רשת, טלפון חכם.</a:t>
            </a:r>
          </a:p>
          <a:p>
            <a:pPr>
              <a:buFont typeface="Wingdings" panose="05000000000000000000" pitchFamily="2" charset="2"/>
              <a:buChar char="v"/>
            </a:pPr>
            <a:endParaRPr lang="he-IL" sz="2000" dirty="0"/>
          </a:p>
          <a:p>
            <a:pPr>
              <a:buFont typeface="Wingdings" panose="05000000000000000000" pitchFamily="2" charset="2"/>
              <a:buChar char="v"/>
            </a:pPr>
            <a:r>
              <a:rPr lang="he-IL" sz="2000" dirty="0"/>
              <a:t>מדיה (</a:t>
            </a:r>
            <a:r>
              <a:rPr lang="en-US" sz="2000" dirty="0"/>
              <a:t>Media</a:t>
            </a:r>
            <a:r>
              <a:rPr lang="he-IL" sz="2000" dirty="0"/>
              <a:t>)-האמצעי עליו יעברו הנתונים בין רכיב לרכיב. לדוגמה: כבל </a:t>
            </a:r>
            <a:r>
              <a:rPr lang="en-US" sz="2000" dirty="0"/>
              <a:t>Ethernet</a:t>
            </a:r>
            <a:r>
              <a:rPr lang="he-IL" sz="2000" dirty="0"/>
              <a:t>, אנטנה אל-חוטית, כבל אופטי ועוד...</a:t>
            </a:r>
          </a:p>
          <a:p>
            <a:pPr>
              <a:buFont typeface="Wingdings" panose="05000000000000000000" pitchFamily="2" charset="2"/>
              <a:buChar char="v"/>
            </a:pPr>
            <a:endParaRPr lang="he-IL" sz="2000" dirty="0"/>
          </a:p>
          <a:p>
            <a:pPr>
              <a:buFont typeface="Wingdings" panose="05000000000000000000" pitchFamily="2" charset="2"/>
              <a:buChar char="v"/>
            </a:pPr>
            <a:r>
              <a:rPr lang="he-IL" sz="2000" dirty="0"/>
              <a:t>רכבי רשת-תיווך (</a:t>
            </a:r>
            <a:r>
              <a:rPr lang="en-US" sz="2000" dirty="0"/>
              <a:t>Intermediary Devices</a:t>
            </a:r>
            <a:r>
              <a:rPr lang="he-IL" sz="2000" dirty="0"/>
              <a:t>)-הם רכיבים שנועדו לעזור לרכיבי הקצה לווסת</a:t>
            </a:r>
            <a:r>
              <a:rPr lang="en-US" sz="2000" dirty="0"/>
              <a:t>/</a:t>
            </a:r>
            <a:r>
              <a:rPr lang="he-IL" sz="2000" dirty="0"/>
              <a:t>תיווך מידע בין מכשירי הקצה, כשמדובר ברשת של יותר משני מחשבים. לדוגמה: מתג (</a:t>
            </a:r>
            <a:r>
              <a:rPr lang="en-US" sz="2000" dirty="0"/>
              <a:t>Switch</a:t>
            </a:r>
            <a:r>
              <a:rPr lang="he-IL" sz="2000" dirty="0"/>
              <a:t>), נתב (</a:t>
            </a:r>
            <a:r>
              <a:rPr lang="en-US" sz="2000" dirty="0"/>
              <a:t>Router</a:t>
            </a:r>
            <a:r>
              <a:rPr lang="he-IL" sz="2000" dirty="0"/>
              <a:t>), רכזת (</a:t>
            </a:r>
            <a:r>
              <a:rPr lang="en-US" sz="2000" dirty="0"/>
              <a:t>Hub</a:t>
            </a:r>
            <a:r>
              <a:rPr lang="he-IL" sz="2000" dirty="0"/>
              <a:t>).</a:t>
            </a:r>
          </a:p>
          <a:p>
            <a:pPr>
              <a:buFont typeface="Wingdings" panose="05000000000000000000" pitchFamily="2" charset="2"/>
              <a:buChar char="v"/>
            </a:pPr>
            <a:endParaRPr lang="he-IL" sz="2000" dirty="0"/>
          </a:p>
          <a:p>
            <a:pPr>
              <a:buFont typeface="Wingdings" panose="05000000000000000000" pitchFamily="2" charset="2"/>
              <a:buChar char="v"/>
            </a:pPr>
            <a:endParaRPr lang="he-IL" sz="2000"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6" name="מציין מיקום של מספר שקופית 5"/>
          <p:cNvSpPr>
            <a:spLocks noGrp="1"/>
          </p:cNvSpPr>
          <p:nvPr>
            <p:ph type="sldNum" sz="quarter" idx="12"/>
          </p:nvPr>
        </p:nvSpPr>
        <p:spPr/>
        <p:txBody>
          <a:bodyPr/>
          <a:lstStyle/>
          <a:p>
            <a:fld id="{00919D6F-0BAF-43AC-8E0E-4D80AD1B2F23}" type="slidenum">
              <a:rPr lang="he-IL" smtClean="0"/>
              <a:t>10</a:t>
            </a:fld>
            <a:endParaRPr lang="he-IL" dirty="0"/>
          </a:p>
        </p:txBody>
      </p:sp>
    </p:spTree>
    <p:extLst>
      <p:ext uri="{BB962C8B-B14F-4D97-AF65-F5344CB8AC3E}">
        <p14:creationId xmlns:p14="http://schemas.microsoft.com/office/powerpoint/2010/main" val="1023968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24971" y="2655872"/>
            <a:ext cx="8596668" cy="1320800"/>
          </a:xfrm>
        </p:spPr>
        <p:txBody>
          <a:bodyPr>
            <a:normAutofit/>
          </a:bodyPr>
          <a:lstStyle/>
          <a:p>
            <a:pPr algn="ctr"/>
            <a:r>
              <a:rPr lang="en-US" sz="5000" dirty="0"/>
              <a:t>End Devices</a:t>
            </a:r>
            <a:endParaRPr lang="he-IL" sz="5000" dirty="0"/>
          </a:p>
        </p:txBody>
      </p:sp>
      <p:sp>
        <p:nvSpPr>
          <p:cNvPr id="4" name="מציין מיקום של כותרת תחתונה 3"/>
          <p:cNvSpPr>
            <a:spLocks noGrp="1"/>
          </p:cNvSpPr>
          <p:nvPr>
            <p:ph type="ftr" sz="quarter" idx="11"/>
          </p:nvPr>
        </p:nvSpPr>
        <p:spPr>
          <a:xfrm>
            <a:off x="650957" y="6041362"/>
            <a:ext cx="6297612" cy="365125"/>
          </a:xfrm>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11</a:t>
            </a:fld>
            <a:endParaRPr lang="he-IL"/>
          </a:p>
        </p:txBody>
      </p:sp>
      <p:pic>
        <p:nvPicPr>
          <p:cNvPr id="1026" name="Picture 2" descr="תוצאת תמונה עבור ‪smartphon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514" y="117765"/>
            <a:ext cx="2215661" cy="22156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תוצאת תמונה עבור ‪pc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7795" y="131686"/>
            <a:ext cx="2201740" cy="2201740"/>
          </a:xfrm>
          <a:prstGeom prst="rect">
            <a:avLst/>
          </a:prstGeom>
          <a:noFill/>
          <a:extLst>
            <a:ext uri="{909E8E84-426E-40DD-AFC4-6F175D3DCCD1}">
              <a14:hiddenFill xmlns:a14="http://schemas.microsoft.com/office/drawing/2010/main">
                <a:solidFill>
                  <a:srgbClr val="FFFFFF"/>
                </a:solidFill>
              </a14:hiddenFill>
            </a:ext>
          </a:extLst>
        </p:spPr>
      </p:pic>
      <p:pic>
        <p:nvPicPr>
          <p:cNvPr id="11" name="תמונה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2435" y="3494469"/>
            <a:ext cx="2201740" cy="2201740"/>
          </a:xfrm>
          <a:prstGeom prst="ellipse">
            <a:avLst/>
          </a:prstGeom>
        </p:spPr>
      </p:pic>
      <p:pic>
        <p:nvPicPr>
          <p:cNvPr id="1046" name="Picture 22" descr="תוצאת תמונה עבור ‪webcam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58" y="99650"/>
            <a:ext cx="2221008" cy="222100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תוצאת תמונה עבור ‪webcam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458" y="3553532"/>
            <a:ext cx="2215661" cy="22156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76007" y="5720612"/>
            <a:ext cx="1863969" cy="369332"/>
          </a:xfrm>
          <a:prstGeom prst="rect">
            <a:avLst/>
          </a:prstGeom>
          <a:noFill/>
        </p:spPr>
        <p:txBody>
          <a:bodyPr wrap="square" rtlCol="1">
            <a:spAutoFit/>
          </a:bodyPr>
          <a:lstStyle/>
          <a:p>
            <a:r>
              <a:rPr lang="en-US" b="1" dirty="0">
                <a:solidFill>
                  <a:srgbClr val="4F5A69"/>
                </a:solidFill>
              </a:rPr>
              <a:t>IP Cameras </a:t>
            </a:r>
            <a:endParaRPr lang="he-IL" b="1" dirty="0">
              <a:solidFill>
                <a:srgbClr val="4F5A69"/>
              </a:solidFill>
            </a:endParaRPr>
          </a:p>
        </p:txBody>
      </p:sp>
      <p:sp>
        <p:nvSpPr>
          <p:cNvPr id="13" name="TextBox 12"/>
          <p:cNvSpPr txBox="1"/>
          <p:nvPr/>
        </p:nvSpPr>
        <p:spPr>
          <a:xfrm>
            <a:off x="7352297" y="2331996"/>
            <a:ext cx="2032736" cy="369332"/>
          </a:xfrm>
          <a:prstGeom prst="rect">
            <a:avLst/>
          </a:prstGeom>
          <a:noFill/>
        </p:spPr>
        <p:txBody>
          <a:bodyPr wrap="none" rtlCol="1">
            <a:spAutoFit/>
          </a:bodyPr>
          <a:lstStyle/>
          <a:p>
            <a:r>
              <a:rPr lang="en-US" b="1" dirty="0">
                <a:solidFill>
                  <a:srgbClr val="76C2AF"/>
                </a:solidFill>
              </a:rPr>
              <a:t>Computers (PC’s)</a:t>
            </a:r>
            <a:endParaRPr lang="he-IL" b="1" dirty="0">
              <a:solidFill>
                <a:srgbClr val="76C2AF"/>
              </a:solidFill>
            </a:endParaRPr>
          </a:p>
        </p:txBody>
      </p:sp>
      <p:sp>
        <p:nvSpPr>
          <p:cNvPr id="14" name="TextBox 13"/>
          <p:cNvSpPr txBox="1"/>
          <p:nvPr/>
        </p:nvSpPr>
        <p:spPr>
          <a:xfrm>
            <a:off x="4331074" y="2308736"/>
            <a:ext cx="1585692" cy="369332"/>
          </a:xfrm>
          <a:prstGeom prst="rect">
            <a:avLst/>
          </a:prstGeom>
          <a:noFill/>
        </p:spPr>
        <p:txBody>
          <a:bodyPr wrap="none" rtlCol="1">
            <a:spAutoFit/>
          </a:bodyPr>
          <a:lstStyle/>
          <a:p>
            <a:r>
              <a:rPr lang="en-US" b="1" dirty="0">
                <a:solidFill>
                  <a:srgbClr val="FABC3D"/>
                </a:solidFill>
              </a:rPr>
              <a:t>Smartphones</a:t>
            </a:r>
            <a:endParaRPr lang="he-IL" b="1" dirty="0">
              <a:solidFill>
                <a:srgbClr val="FABC3D"/>
              </a:solidFill>
            </a:endParaRPr>
          </a:p>
        </p:txBody>
      </p:sp>
      <p:sp>
        <p:nvSpPr>
          <p:cNvPr id="15" name="TextBox 14"/>
          <p:cNvSpPr txBox="1"/>
          <p:nvPr/>
        </p:nvSpPr>
        <p:spPr>
          <a:xfrm>
            <a:off x="945166" y="2331982"/>
            <a:ext cx="1026243" cy="369332"/>
          </a:xfrm>
          <a:prstGeom prst="rect">
            <a:avLst/>
          </a:prstGeom>
          <a:noFill/>
        </p:spPr>
        <p:txBody>
          <a:bodyPr wrap="none" rtlCol="1">
            <a:spAutoFit/>
          </a:bodyPr>
          <a:lstStyle/>
          <a:p>
            <a:r>
              <a:rPr lang="en-US" b="1" dirty="0">
                <a:solidFill>
                  <a:srgbClr val="CB324B"/>
                </a:solidFill>
              </a:rPr>
              <a:t>Laptops</a:t>
            </a:r>
            <a:endParaRPr lang="he-IL" b="1" dirty="0">
              <a:solidFill>
                <a:srgbClr val="CB324B"/>
              </a:solidFill>
            </a:endParaRPr>
          </a:p>
        </p:txBody>
      </p:sp>
      <p:sp>
        <p:nvSpPr>
          <p:cNvPr id="16" name="TextBox 15"/>
          <p:cNvSpPr txBox="1"/>
          <p:nvPr/>
        </p:nvSpPr>
        <p:spPr>
          <a:xfrm>
            <a:off x="4144908" y="5696209"/>
            <a:ext cx="1933543" cy="369332"/>
          </a:xfrm>
          <a:prstGeom prst="rect">
            <a:avLst/>
          </a:prstGeom>
          <a:noFill/>
        </p:spPr>
        <p:txBody>
          <a:bodyPr wrap="none" rtlCol="1">
            <a:spAutoFit/>
          </a:bodyPr>
          <a:lstStyle/>
          <a:p>
            <a:r>
              <a:rPr lang="en-US" b="1" dirty="0">
                <a:solidFill>
                  <a:srgbClr val="27BEC4"/>
                </a:solidFill>
              </a:rPr>
              <a:t>Network Printer</a:t>
            </a:r>
            <a:endParaRPr lang="he-IL" b="1" dirty="0">
              <a:solidFill>
                <a:srgbClr val="27BEC4"/>
              </a:solidFill>
            </a:endParaRPr>
          </a:p>
        </p:txBody>
      </p:sp>
      <p:pic>
        <p:nvPicPr>
          <p:cNvPr id="1050" name="Picture 26" descr="תמונה קשורה"/>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7795" y="3494469"/>
            <a:ext cx="2142677" cy="21426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635382" y="5677670"/>
            <a:ext cx="1407501" cy="369332"/>
          </a:xfrm>
          <a:prstGeom prst="rect">
            <a:avLst/>
          </a:prstGeom>
          <a:noFill/>
        </p:spPr>
        <p:txBody>
          <a:bodyPr wrap="none" rtlCol="1">
            <a:spAutoFit/>
          </a:bodyPr>
          <a:lstStyle/>
          <a:p>
            <a:r>
              <a:rPr lang="en-US" b="1" dirty="0">
                <a:solidFill>
                  <a:srgbClr val="E05B49"/>
                </a:solidFill>
              </a:rPr>
              <a:t>SMART TV’s</a:t>
            </a:r>
            <a:endParaRPr lang="he-IL" b="1" dirty="0">
              <a:solidFill>
                <a:srgbClr val="E05B49"/>
              </a:solidFill>
            </a:endParaRPr>
          </a:p>
        </p:txBody>
      </p:sp>
    </p:spTree>
    <p:extLst>
      <p:ext uri="{BB962C8B-B14F-4D97-AF65-F5344CB8AC3E}">
        <p14:creationId xmlns:p14="http://schemas.microsoft.com/office/powerpoint/2010/main" val="198590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28970" y="26116"/>
            <a:ext cx="8596668" cy="1320800"/>
          </a:xfrm>
        </p:spPr>
        <p:txBody>
          <a:bodyPr>
            <a:normAutofit/>
          </a:bodyPr>
          <a:lstStyle/>
          <a:p>
            <a:pPr algn="r"/>
            <a:r>
              <a:rPr lang="he-IL" sz="4400" dirty="0"/>
              <a:t>מדיה...</a:t>
            </a:r>
          </a:p>
        </p:txBody>
      </p:sp>
      <p:pic>
        <p:nvPicPr>
          <p:cNvPr id="3074" name="Picture 2" descr="https://mackatackblog.files.wordpress.com/2012/06/n-707519-utp-cat-6-cable-rj45-m-rj45-m-3m-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417" r="10117" b="3592"/>
          <a:stretch/>
        </p:blipFill>
        <p:spPr bwMode="auto">
          <a:xfrm>
            <a:off x="7679480" y="1759709"/>
            <a:ext cx="1822366" cy="1844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56404" y="1943444"/>
            <a:ext cx="6794339" cy="1477328"/>
          </a:xfrm>
          <a:prstGeom prst="rect">
            <a:avLst/>
          </a:prstGeom>
          <a:noFill/>
        </p:spPr>
        <p:txBody>
          <a:bodyPr wrap="square" rtlCol="1">
            <a:spAutoFit/>
          </a:bodyPr>
          <a:lstStyle/>
          <a:p>
            <a:r>
              <a:rPr lang="he-IL" dirty="0">
                <a:solidFill>
                  <a:schemeClr val="bg2">
                    <a:lumMod val="25000"/>
                  </a:schemeClr>
                </a:solidFill>
              </a:rPr>
              <a:t>כבל רשת או </a:t>
            </a:r>
            <a:r>
              <a:rPr lang="en-US" dirty="0">
                <a:solidFill>
                  <a:schemeClr val="bg2">
                    <a:lumMod val="25000"/>
                  </a:schemeClr>
                </a:solidFill>
              </a:rPr>
              <a:t>Ethernet Cable </a:t>
            </a:r>
            <a:r>
              <a:rPr lang="he-IL" dirty="0">
                <a:solidFill>
                  <a:schemeClr val="bg2">
                    <a:lumMod val="25000"/>
                  </a:schemeClr>
                </a:solidFill>
              </a:rPr>
              <a:t> -הוא כבל בעל 8 גידים עשויים נחושת והנתונים עוברים על גביו בעזרת אותות חשמליים, כבל זה זול אך לא יעיל למרחקים ארוכים, אלא אם כן יש שימוש ב-</a:t>
            </a:r>
            <a:r>
              <a:rPr lang="en-US" dirty="0">
                <a:solidFill>
                  <a:schemeClr val="bg2">
                    <a:lumMod val="25000"/>
                  </a:schemeClr>
                </a:solidFill>
              </a:rPr>
              <a:t>Extender</a:t>
            </a:r>
            <a:r>
              <a:rPr lang="he-IL" dirty="0">
                <a:solidFill>
                  <a:schemeClr val="bg2">
                    <a:lumMod val="25000"/>
                  </a:schemeClr>
                </a:solidFill>
              </a:rPr>
              <a:t> רכיב אשר מגביר את האותות החשמליים וכך מייעל את הכבל למרחק רב יותר. כבל זה עושה שימוש בסופית מסוג </a:t>
            </a:r>
            <a:r>
              <a:rPr lang="en-US" dirty="0">
                <a:solidFill>
                  <a:schemeClr val="bg2">
                    <a:lumMod val="25000"/>
                  </a:schemeClr>
                </a:solidFill>
              </a:rPr>
              <a:t>RJ-45</a:t>
            </a:r>
            <a:r>
              <a:rPr lang="he-IL" dirty="0">
                <a:solidFill>
                  <a:schemeClr val="bg2">
                    <a:lumMod val="25000"/>
                  </a:schemeClr>
                </a:solidFill>
              </a:rPr>
              <a:t>. </a:t>
            </a:r>
            <a:endParaRPr lang="en-US" dirty="0">
              <a:solidFill>
                <a:schemeClr val="bg2">
                  <a:lumMod val="25000"/>
                </a:schemeClr>
              </a:solidFill>
            </a:endParaRPr>
          </a:p>
        </p:txBody>
      </p:sp>
      <p:sp>
        <p:nvSpPr>
          <p:cNvPr id="3" name="מציין מיקום של כותרת תחתונה 2"/>
          <p:cNvSpPr>
            <a:spLocks noGrp="1"/>
          </p:cNvSpPr>
          <p:nvPr>
            <p:ph type="ftr" sz="quarter" idx="11"/>
          </p:nvPr>
        </p:nvSpPr>
        <p:spPr/>
        <p:txBody>
          <a:bodyPr/>
          <a:lstStyle/>
          <a:p>
            <a:r>
              <a:rPr lang="he-IL"/>
              <a:t>כתב וערך ישראל וזאנה</a:t>
            </a:r>
          </a:p>
        </p:txBody>
      </p:sp>
      <p:sp>
        <p:nvSpPr>
          <p:cNvPr id="8" name="מציין מיקום של מספר שקופית 7"/>
          <p:cNvSpPr>
            <a:spLocks noGrp="1"/>
          </p:cNvSpPr>
          <p:nvPr>
            <p:ph type="sldNum" sz="quarter" idx="12"/>
          </p:nvPr>
        </p:nvSpPr>
        <p:spPr/>
        <p:txBody>
          <a:bodyPr/>
          <a:lstStyle/>
          <a:p>
            <a:fld id="{00919D6F-0BAF-43AC-8E0E-4D80AD1B2F23}" type="slidenum">
              <a:rPr lang="he-IL" smtClean="0"/>
              <a:t>12</a:t>
            </a:fld>
            <a:endParaRPr lang="he-IL"/>
          </a:p>
        </p:txBody>
      </p:sp>
      <p:sp>
        <p:nvSpPr>
          <p:cNvPr id="11" name="כותרת 1"/>
          <p:cNvSpPr txBox="1">
            <a:spLocks/>
          </p:cNvSpPr>
          <p:nvPr/>
        </p:nvSpPr>
        <p:spPr>
          <a:xfrm>
            <a:off x="428970" y="1022506"/>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endParaRPr lang="he-IL" sz="2800" u="sng" dirty="0">
              <a:ln w="0"/>
              <a:effectLst>
                <a:outerShdw blurRad="38100" dist="25400" dir="5400000" algn="ctr" rotWithShape="0">
                  <a:srgbClr val="6E747A">
                    <a:alpha val="43000"/>
                  </a:srgbClr>
                </a:outerShdw>
              </a:effectLst>
            </a:endParaRPr>
          </a:p>
        </p:txBody>
      </p:sp>
      <p:sp>
        <p:nvSpPr>
          <p:cNvPr id="9" name="TextBox 8"/>
          <p:cNvSpPr txBox="1"/>
          <p:nvPr/>
        </p:nvSpPr>
        <p:spPr>
          <a:xfrm>
            <a:off x="2094486" y="673869"/>
            <a:ext cx="6931152" cy="369332"/>
          </a:xfrm>
          <a:prstGeom prst="rect">
            <a:avLst/>
          </a:prstGeom>
          <a:noFill/>
        </p:spPr>
        <p:txBody>
          <a:bodyPr wrap="square" rtlCol="1">
            <a:spAutoFit/>
          </a:bodyPr>
          <a:lstStyle/>
          <a:p>
            <a:r>
              <a:rPr lang="he-IL" dirty="0">
                <a:solidFill>
                  <a:schemeClr val="bg2">
                    <a:lumMod val="25000"/>
                  </a:schemeClr>
                </a:solidFill>
              </a:rPr>
              <a:t>המידע מקודד (נשלח) על המדיה. סוג הקידוד משתנה ממדיה למדיה....</a:t>
            </a:r>
          </a:p>
        </p:txBody>
      </p:sp>
      <p:sp>
        <p:nvSpPr>
          <p:cNvPr id="18" name="כותרת 1"/>
          <p:cNvSpPr txBox="1">
            <a:spLocks/>
          </p:cNvSpPr>
          <p:nvPr/>
        </p:nvSpPr>
        <p:spPr>
          <a:xfrm>
            <a:off x="677334" y="3762511"/>
            <a:ext cx="8596668" cy="580526"/>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r>
              <a:rPr lang="he-IL" sz="2000" u="sng" dirty="0">
                <a:ln w="0"/>
                <a:effectLst>
                  <a:outerShdw blurRad="38100" dist="25400" dir="5400000" algn="ctr" rotWithShape="0">
                    <a:srgbClr val="6E747A">
                      <a:alpha val="43000"/>
                    </a:srgbClr>
                  </a:outerShdw>
                </a:effectLst>
              </a:rPr>
              <a:t>כיום יש 4 דגמים עיקריים בשימוש:</a:t>
            </a:r>
          </a:p>
        </p:txBody>
      </p:sp>
      <p:graphicFrame>
        <p:nvGraphicFramePr>
          <p:cNvPr id="14" name="טבלה 13"/>
          <p:cNvGraphicFramePr>
            <a:graphicFrameLocks noGrp="1"/>
          </p:cNvGraphicFramePr>
          <p:nvPr>
            <p:extLst>
              <p:ext uri="{D42A27DB-BD31-4B8C-83A1-F6EECF244321}">
                <p14:modId xmlns:p14="http://schemas.microsoft.com/office/powerpoint/2010/main" val="1453665295"/>
              </p:ext>
            </p:extLst>
          </p:nvPr>
        </p:nvGraphicFramePr>
        <p:xfrm>
          <a:off x="4253574" y="4367375"/>
          <a:ext cx="4297680" cy="1676400"/>
        </p:xfrm>
        <a:graphic>
          <a:graphicData uri="http://schemas.openxmlformats.org/drawingml/2006/table">
            <a:tbl>
              <a:tblPr rtl="1" firstRow="1" bandRow="1">
                <a:tableStyleId>{5C22544A-7EE6-4342-B048-85BDC9FD1C3A}</a:tableStyleId>
              </a:tblPr>
              <a:tblGrid>
                <a:gridCol w="1564770">
                  <a:extLst>
                    <a:ext uri="{9D8B030D-6E8A-4147-A177-3AD203B41FA5}">
                      <a16:colId xmlns:a16="http://schemas.microsoft.com/office/drawing/2014/main" val="20000"/>
                    </a:ext>
                  </a:extLst>
                </a:gridCol>
                <a:gridCol w="968055">
                  <a:extLst>
                    <a:ext uri="{9D8B030D-6E8A-4147-A177-3AD203B41FA5}">
                      <a16:colId xmlns:a16="http://schemas.microsoft.com/office/drawing/2014/main" val="20001"/>
                    </a:ext>
                  </a:extLst>
                </a:gridCol>
                <a:gridCol w="1764855">
                  <a:extLst>
                    <a:ext uri="{9D8B030D-6E8A-4147-A177-3AD203B41FA5}">
                      <a16:colId xmlns:a16="http://schemas.microsoft.com/office/drawing/2014/main" val="20002"/>
                    </a:ext>
                  </a:extLst>
                </a:gridCol>
              </a:tblGrid>
              <a:tr h="248929">
                <a:tc>
                  <a:txBody>
                    <a:bodyPr/>
                    <a:lstStyle/>
                    <a:p>
                      <a:pPr rtl="1"/>
                      <a:r>
                        <a:rPr lang="he-IL" sz="1600" dirty="0"/>
                        <a:t>דגם-</a:t>
                      </a:r>
                      <a:r>
                        <a:rPr lang="en-US" sz="1600" dirty="0"/>
                        <a:t>Category</a:t>
                      </a:r>
                      <a:endParaRPr lang="he-IL" sz="1600" dirty="0"/>
                    </a:p>
                  </a:txBody>
                  <a:tcPr/>
                </a:tc>
                <a:tc>
                  <a:txBody>
                    <a:bodyPr/>
                    <a:lstStyle/>
                    <a:p>
                      <a:pPr rtl="1"/>
                      <a:r>
                        <a:rPr lang="he-IL" sz="1600" dirty="0"/>
                        <a:t>מרחק</a:t>
                      </a:r>
                    </a:p>
                  </a:txBody>
                  <a:tcPr/>
                </a:tc>
                <a:tc>
                  <a:txBody>
                    <a:bodyPr/>
                    <a:lstStyle/>
                    <a:p>
                      <a:pPr rtl="1"/>
                      <a:r>
                        <a:rPr lang="he-IL" sz="1600" dirty="0"/>
                        <a:t>מהירות</a:t>
                      </a:r>
                    </a:p>
                  </a:txBody>
                  <a:tcPr/>
                </a:tc>
                <a:extLst>
                  <a:ext uri="{0D108BD9-81ED-4DB2-BD59-A6C34878D82A}">
                    <a16:rowId xmlns:a16="http://schemas.microsoft.com/office/drawing/2014/main" val="10000"/>
                  </a:ext>
                </a:extLst>
              </a:tr>
              <a:tr h="248929">
                <a:tc>
                  <a:txBody>
                    <a:bodyPr/>
                    <a:lstStyle/>
                    <a:p>
                      <a:pPr rtl="1"/>
                      <a:r>
                        <a:rPr lang="en-US" sz="1600" dirty="0"/>
                        <a:t>CAT-5</a:t>
                      </a:r>
                      <a:endParaRPr lang="he-IL" sz="1600" dirty="0"/>
                    </a:p>
                  </a:txBody>
                  <a:tcPr/>
                </a:tc>
                <a:tc>
                  <a:txBody>
                    <a:bodyPr/>
                    <a:lstStyle/>
                    <a:p>
                      <a:pPr rtl="1"/>
                      <a:r>
                        <a:rPr lang="he-IL" sz="1600" dirty="0"/>
                        <a:t>100 מ'</a:t>
                      </a:r>
                    </a:p>
                  </a:txBody>
                  <a:tcPr/>
                </a:tc>
                <a:tc>
                  <a:txBody>
                    <a:bodyPr/>
                    <a:lstStyle/>
                    <a:p>
                      <a:pPr rtl="1"/>
                      <a:r>
                        <a:rPr lang="en-US" sz="1600" dirty="0"/>
                        <a:t>100</a:t>
                      </a:r>
                      <a:r>
                        <a:rPr lang="en-US" sz="1600" baseline="0" dirty="0"/>
                        <a:t> MB\s</a:t>
                      </a:r>
                      <a:endParaRPr lang="he-IL" sz="1600" dirty="0"/>
                    </a:p>
                  </a:txBody>
                  <a:tcPr/>
                </a:tc>
                <a:extLst>
                  <a:ext uri="{0D108BD9-81ED-4DB2-BD59-A6C34878D82A}">
                    <a16:rowId xmlns:a16="http://schemas.microsoft.com/office/drawing/2014/main" val="10001"/>
                  </a:ext>
                </a:extLst>
              </a:tr>
              <a:tr h="248929">
                <a:tc>
                  <a:txBody>
                    <a:bodyPr/>
                    <a:lstStyle/>
                    <a:p>
                      <a:pPr rtl="1"/>
                      <a:r>
                        <a:rPr lang="en-US" sz="1600" dirty="0"/>
                        <a:t>CAT-5e</a:t>
                      </a:r>
                      <a:endParaRPr lang="he-IL" sz="1600" dirty="0"/>
                    </a:p>
                  </a:txBody>
                  <a:tcPr/>
                </a:tc>
                <a:tc>
                  <a:txBody>
                    <a:bodyPr/>
                    <a:lstStyle/>
                    <a:p>
                      <a:pPr rtl="1"/>
                      <a:r>
                        <a:rPr lang="he-IL" sz="1600" dirty="0"/>
                        <a:t>100 מ'</a:t>
                      </a:r>
                    </a:p>
                  </a:txBody>
                  <a:tcPr/>
                </a:tc>
                <a:tc>
                  <a:txBody>
                    <a:bodyPr/>
                    <a:lstStyle/>
                    <a:p>
                      <a:pPr rtl="1"/>
                      <a:r>
                        <a:rPr lang="en-US" sz="1600" dirty="0"/>
                        <a:t>1000</a:t>
                      </a:r>
                      <a:r>
                        <a:rPr lang="en-US" sz="1600" baseline="0" dirty="0"/>
                        <a:t> Mb\s</a:t>
                      </a:r>
                      <a:endParaRPr lang="he-IL" sz="1600" dirty="0"/>
                    </a:p>
                  </a:txBody>
                  <a:tcPr/>
                </a:tc>
                <a:extLst>
                  <a:ext uri="{0D108BD9-81ED-4DB2-BD59-A6C34878D82A}">
                    <a16:rowId xmlns:a16="http://schemas.microsoft.com/office/drawing/2014/main" val="10002"/>
                  </a:ext>
                </a:extLst>
              </a:tr>
              <a:tr h="248929">
                <a:tc>
                  <a:txBody>
                    <a:bodyPr/>
                    <a:lstStyle/>
                    <a:p>
                      <a:pPr rtl="1"/>
                      <a:r>
                        <a:rPr lang="en-US" sz="1600" dirty="0"/>
                        <a:t>CAT-6</a:t>
                      </a:r>
                      <a:endParaRPr lang="he-IL" sz="1600" dirty="0"/>
                    </a:p>
                  </a:txBody>
                  <a:tcPr/>
                </a:tc>
                <a:tc>
                  <a:txBody>
                    <a:bodyPr/>
                    <a:lstStyle/>
                    <a:p>
                      <a:pPr rtl="1"/>
                      <a:r>
                        <a:rPr lang="he-IL" sz="1600" dirty="0"/>
                        <a:t>100 מ'</a:t>
                      </a:r>
                    </a:p>
                  </a:txBody>
                  <a:tcPr/>
                </a:tc>
                <a:tc>
                  <a:txBody>
                    <a:bodyPr/>
                    <a:lstStyle/>
                    <a:p>
                      <a:pPr rtl="1"/>
                      <a:r>
                        <a:rPr lang="en-US" sz="1600" dirty="0"/>
                        <a:t>10</a:t>
                      </a:r>
                      <a:r>
                        <a:rPr lang="en-US" sz="1600" baseline="0" dirty="0"/>
                        <a:t> GB\s</a:t>
                      </a:r>
                      <a:endParaRPr lang="he-IL" sz="1600" dirty="0"/>
                    </a:p>
                  </a:txBody>
                  <a:tcPr/>
                </a:tc>
                <a:extLst>
                  <a:ext uri="{0D108BD9-81ED-4DB2-BD59-A6C34878D82A}">
                    <a16:rowId xmlns:a16="http://schemas.microsoft.com/office/drawing/2014/main" val="10003"/>
                  </a:ext>
                </a:extLst>
              </a:tr>
              <a:tr h="248929">
                <a:tc>
                  <a:txBody>
                    <a:bodyPr/>
                    <a:lstStyle/>
                    <a:p>
                      <a:pPr rtl="1"/>
                      <a:r>
                        <a:rPr lang="en-US" sz="1600" dirty="0"/>
                        <a:t>Cat-6a(7)</a:t>
                      </a:r>
                      <a:endParaRPr lang="he-IL" sz="1600" dirty="0"/>
                    </a:p>
                  </a:txBody>
                  <a:tcPr/>
                </a:tc>
                <a:tc>
                  <a:txBody>
                    <a:bodyPr/>
                    <a:lstStyle/>
                    <a:p>
                      <a:pPr rtl="1"/>
                      <a:r>
                        <a:rPr lang="he-IL" sz="1600" dirty="0"/>
                        <a:t>100 מ'</a:t>
                      </a:r>
                    </a:p>
                  </a:txBody>
                  <a:tcPr/>
                </a:tc>
                <a:tc>
                  <a:txBody>
                    <a:bodyPr/>
                    <a:lstStyle/>
                    <a:p>
                      <a:pPr rtl="1"/>
                      <a:r>
                        <a:rPr lang="en-US" sz="1600" dirty="0"/>
                        <a:t>10 GB\s</a:t>
                      </a:r>
                      <a:endParaRPr lang="he-IL" sz="1600" dirty="0"/>
                    </a:p>
                  </a:txBody>
                  <a:tcPr/>
                </a:tc>
                <a:extLst>
                  <a:ext uri="{0D108BD9-81ED-4DB2-BD59-A6C34878D82A}">
                    <a16:rowId xmlns:a16="http://schemas.microsoft.com/office/drawing/2014/main" val="10004"/>
                  </a:ext>
                </a:extLst>
              </a:tr>
            </a:tbl>
          </a:graphicData>
        </a:graphic>
      </p:graphicFrame>
      <p:pic>
        <p:nvPicPr>
          <p:cNvPr id="1026" name="Picture 2" descr="https://upload.wikimedia.org/wikipedia/commons/c/cb/UTP_cab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709" y="4258790"/>
            <a:ext cx="2185289" cy="17825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3" name="כותרת 1"/>
          <p:cNvSpPr txBox="1">
            <a:spLocks/>
          </p:cNvSpPr>
          <p:nvPr/>
        </p:nvSpPr>
        <p:spPr>
          <a:xfrm>
            <a:off x="81584" y="1043201"/>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sz="3800" dirty="0"/>
              <a:t>Ethernet Cable</a:t>
            </a:r>
            <a:endParaRPr lang="he-IL" sz="3800" dirty="0"/>
          </a:p>
        </p:txBody>
      </p:sp>
    </p:spTree>
    <p:extLst>
      <p:ext uri="{BB962C8B-B14F-4D97-AF65-F5344CB8AC3E}">
        <p14:creationId xmlns:p14="http://schemas.microsoft.com/office/powerpoint/2010/main" val="42092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13</a:t>
            </a:fld>
            <a:endParaRPr lang="he-IL"/>
          </a:p>
        </p:txBody>
      </p:sp>
      <p:pic>
        <p:nvPicPr>
          <p:cNvPr id="2050" name="Picture 2" descr="http://www.tektel.com/b1/wp-content/uploads/UTP-vs-STP-Cable-image.jpg"/>
          <p:cNvPicPr>
            <a:picLocks noChangeAspect="1" noChangeArrowheads="1"/>
          </p:cNvPicPr>
          <p:nvPr/>
        </p:nvPicPr>
        <p:blipFill rotWithShape="1">
          <a:blip r:embed="rId2">
            <a:extLst>
              <a:ext uri="{28A0092B-C50C-407E-A947-70E740481C1C}">
                <a14:useLocalDpi xmlns:a14="http://schemas.microsoft.com/office/drawing/2010/main" val="0"/>
              </a:ext>
            </a:extLst>
          </a:blip>
          <a:srcRect l="8657" t="6431" r="13292" b="6004"/>
          <a:stretch/>
        </p:blipFill>
        <p:spPr bwMode="auto">
          <a:xfrm>
            <a:off x="365759" y="3566160"/>
            <a:ext cx="3346705" cy="2359152"/>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תוכן 2"/>
          <p:cNvSpPr>
            <a:spLocks noGrp="1"/>
          </p:cNvSpPr>
          <p:nvPr>
            <p:ph idx="1"/>
          </p:nvPr>
        </p:nvSpPr>
        <p:spPr>
          <a:xfrm>
            <a:off x="677334" y="1041645"/>
            <a:ext cx="8596668" cy="3880773"/>
          </a:xfrm>
        </p:spPr>
        <p:txBody>
          <a:bodyPr/>
          <a:lstStyle/>
          <a:p>
            <a:r>
              <a:rPr lang="en-US" dirty="0"/>
              <a:t>Unshielded Twisted-Pair(UTP)</a:t>
            </a:r>
            <a:r>
              <a:rPr lang="he-IL" dirty="0"/>
              <a:t>-הוא כבל זוגות שזורים בעל שמונה גידים (ארבעה זוגות) </a:t>
            </a:r>
            <a:r>
              <a:rPr lang="he-IL" u="sng" dirty="0"/>
              <a:t>ללא סיכוך</a:t>
            </a:r>
            <a:r>
              <a:rPr lang="he-IL" dirty="0"/>
              <a:t>. </a:t>
            </a:r>
            <a:r>
              <a:rPr lang="en-US" dirty="0"/>
              <a:t>UTP</a:t>
            </a:r>
            <a:r>
              <a:rPr lang="he-IL" dirty="0"/>
              <a:t> הוא הכבל הנפוץ ביותר ברשתות מחשבים כיום בשל מחירו הזול, הקלות שבהתקנתו והביצועים הטובים ביחס לפתרונות אחרים.</a:t>
            </a:r>
          </a:p>
          <a:p>
            <a:pPr marL="0" indent="0">
              <a:buNone/>
            </a:pPr>
            <a:endParaRPr lang="he-IL" dirty="0"/>
          </a:p>
          <a:p>
            <a:r>
              <a:rPr lang="en-US" dirty="0"/>
              <a:t>-Shielded Twisted-Pair(STP)</a:t>
            </a:r>
            <a:r>
              <a:rPr lang="he-IL" dirty="0"/>
              <a:t>הוא כבל זוגות שזורים בעל שמונה גידים (ארבעה זוגות) כאשר לכל זוג גידים קיים סיכוך. נפוץ בעיקר ברשתות מחשבים בהן השימוש ב־</a:t>
            </a:r>
            <a:r>
              <a:rPr lang="en-US" dirty="0"/>
              <a:t>UTP</a:t>
            </a:r>
            <a:r>
              <a:rPr lang="he-IL" dirty="0"/>
              <a:t> לא אפשרי בשל בעיות של הפרעות אלקטרומגנטיות (בקרבת חוטי חשמל, גלי רדיו), ברשתות בהן המרחק בין שני מכשירים גדול (עשרות מטרים).</a:t>
            </a:r>
          </a:p>
          <a:p>
            <a:pPr marL="0" indent="0">
              <a:buNone/>
            </a:pPr>
            <a:endParaRPr lang="en-US" dirty="0"/>
          </a:p>
          <a:p>
            <a:pPr marL="0" indent="0">
              <a:buNone/>
            </a:pPr>
            <a:endParaRPr lang="he-IL" dirty="0"/>
          </a:p>
          <a:p>
            <a:endParaRPr lang="he-IL" dirty="0"/>
          </a:p>
        </p:txBody>
      </p:sp>
      <p:pic>
        <p:nvPicPr>
          <p:cNvPr id="2056" name="Picture 8" descr="http://www.howtogeek.com/wp-content/uploads/2011/08/600x425xstp-udp.png.pagespeed.gp+jp+jw+pj+js+rj+rp+rw+ri+cp+md.ic.iqa1dvL4oQ.png"/>
          <p:cNvPicPr>
            <a:picLocks noChangeAspect="1" noChangeArrowheads="1"/>
          </p:cNvPicPr>
          <p:nvPr/>
        </p:nvPicPr>
        <p:blipFill rotWithShape="1">
          <a:blip r:embed="rId3">
            <a:extLst>
              <a:ext uri="{28A0092B-C50C-407E-A947-70E740481C1C}">
                <a14:useLocalDpi xmlns:a14="http://schemas.microsoft.com/office/drawing/2010/main" val="0"/>
              </a:ext>
            </a:extLst>
          </a:blip>
          <a:srcRect l="861" t="1242" r="50959" b="1176"/>
          <a:stretch/>
        </p:blipFill>
        <p:spPr bwMode="auto">
          <a:xfrm>
            <a:off x="4357982" y="3717940"/>
            <a:ext cx="1843910" cy="26410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www.alliancelec.fr/img/cms/1361018345.jpg"/>
          <p:cNvPicPr>
            <a:picLocks noChangeAspect="1" noChangeArrowheads="1"/>
          </p:cNvPicPr>
          <p:nvPr/>
        </p:nvPicPr>
        <p:blipFill rotWithShape="1">
          <a:blip r:embed="rId4">
            <a:extLst>
              <a:ext uri="{28A0092B-C50C-407E-A947-70E740481C1C}">
                <a14:useLocalDpi xmlns:a14="http://schemas.microsoft.com/office/drawing/2010/main" val="0"/>
              </a:ext>
            </a:extLst>
          </a:blip>
          <a:srcRect l="17721" r="15817"/>
          <a:stretch/>
        </p:blipFill>
        <p:spPr bwMode="auto">
          <a:xfrm>
            <a:off x="6998149" y="3629322"/>
            <a:ext cx="1827311" cy="2899234"/>
          </a:xfrm>
          <a:prstGeom prst="rect">
            <a:avLst/>
          </a:prstGeom>
          <a:noFill/>
          <a:extLst>
            <a:ext uri="{909E8E84-426E-40DD-AFC4-6F175D3DCCD1}">
              <a14:hiddenFill xmlns:a14="http://schemas.microsoft.com/office/drawing/2010/main">
                <a:solidFill>
                  <a:srgbClr val="FFFFFF"/>
                </a:solidFill>
              </a14:hiddenFill>
            </a:ext>
          </a:extLst>
        </p:spPr>
      </p:pic>
      <p:sp>
        <p:nvSpPr>
          <p:cNvPr id="10" name="כותרת 1"/>
          <p:cNvSpPr>
            <a:spLocks noGrp="1"/>
          </p:cNvSpPr>
          <p:nvPr>
            <p:ph type="title"/>
          </p:nvPr>
        </p:nvSpPr>
        <p:spPr>
          <a:xfrm>
            <a:off x="713082" y="322703"/>
            <a:ext cx="8596668" cy="1320800"/>
          </a:xfrm>
        </p:spPr>
        <p:txBody>
          <a:bodyPr>
            <a:normAutofit/>
          </a:bodyPr>
          <a:lstStyle/>
          <a:p>
            <a:pPr algn="r"/>
            <a:r>
              <a:rPr lang="he-IL" sz="3800" dirty="0"/>
              <a:t>קיימים שני סוגים של כבל </a:t>
            </a:r>
            <a:r>
              <a:rPr lang="en-US" sz="3800" dirty="0"/>
              <a:t>Ethernet</a:t>
            </a:r>
            <a:endParaRPr lang="he-IL" sz="3800" dirty="0"/>
          </a:p>
        </p:txBody>
      </p:sp>
    </p:spTree>
    <p:extLst>
      <p:ext uri="{BB962C8B-B14F-4D97-AF65-F5344CB8AC3E}">
        <p14:creationId xmlns:p14="http://schemas.microsoft.com/office/powerpoint/2010/main" val="407217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barn(inVertical)">
                                      <p:cBhvr>
                                        <p:cTn id="7"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35664" y="255469"/>
            <a:ext cx="8596668" cy="1320800"/>
          </a:xfrm>
        </p:spPr>
        <p:txBody>
          <a:bodyPr>
            <a:normAutofit/>
          </a:bodyPr>
          <a:lstStyle/>
          <a:p>
            <a:r>
              <a:rPr lang="en-US" sz="4000" dirty="0"/>
              <a:t> UTP Interferences</a:t>
            </a:r>
            <a:endParaRPr lang="he-IL" sz="4000" dirty="0"/>
          </a:p>
        </p:txBody>
      </p:sp>
      <p:sp>
        <p:nvSpPr>
          <p:cNvPr id="3" name="מציין מיקום תוכן 2"/>
          <p:cNvSpPr>
            <a:spLocks noGrp="1"/>
          </p:cNvSpPr>
          <p:nvPr>
            <p:ph idx="1"/>
          </p:nvPr>
        </p:nvSpPr>
        <p:spPr>
          <a:xfrm>
            <a:off x="677334" y="915869"/>
            <a:ext cx="8865788" cy="3880773"/>
          </a:xfrm>
        </p:spPr>
        <p:txBody>
          <a:bodyPr/>
          <a:lstStyle/>
          <a:p>
            <a:r>
              <a:rPr lang="he-IL" sz="1700" dirty="0"/>
              <a:t>קיים שימוש רחב בכבל זה עקב מחירו הזול והקלות בהתקנתו. אבל חשוב להכיר שסוג מדיה זו מוגבל במרחק השידור שלו. והאות החשמלי שעובר בו רגיש להפרעות חיצוניות המשבשות את איכותו. </a:t>
            </a:r>
          </a:p>
          <a:p>
            <a:r>
              <a:rPr lang="he-IL" sz="1650" dirty="0"/>
              <a:t>הפרעת האות החשמלי ב-</a:t>
            </a:r>
            <a:r>
              <a:rPr lang="en-US" sz="1650" dirty="0"/>
              <a:t>UTP</a:t>
            </a:r>
            <a:r>
              <a:rPr lang="he-IL" sz="1650" dirty="0"/>
              <a:t> מושפעת משלושה מקורות עיקריים:</a:t>
            </a:r>
          </a:p>
          <a:p>
            <a:pPr>
              <a:buFont typeface="+mj-lt"/>
              <a:buAutoNum type="arabicPeriod"/>
            </a:pPr>
            <a:r>
              <a:rPr lang="en-US" sz="1650" dirty="0"/>
              <a:t>Radio frequency interference (RFI)</a:t>
            </a:r>
            <a:r>
              <a:rPr lang="he-IL" sz="1650" dirty="0"/>
              <a:t> ו-</a:t>
            </a:r>
            <a:r>
              <a:rPr lang="en-US" sz="1650" dirty="0"/>
              <a:t>Electromagnetic interference (EMI)</a:t>
            </a:r>
            <a:r>
              <a:rPr lang="he-IL" sz="1650" dirty="0"/>
              <a:t> - גלי רדיו או גלים אלקטרו-מגנטים גורמים להפרעות ושיבוש של האות החשמלי העובר בכבל </a:t>
            </a:r>
            <a:r>
              <a:rPr lang="en-US" sz="1650" dirty="0"/>
              <a:t>UTP</a:t>
            </a:r>
            <a:r>
              <a:rPr lang="he-IL" sz="1650" dirty="0"/>
              <a:t>.  עד לרמה שרכיב היעד אליו מכוון המידע, אינו יכול לפרש את האות! מקורות להפרעות אלו יכולים להיות לדוגמה: מקלטי רדיו, נורות פלורסנט, מיקרו-גלים ומונעים חשמליים.</a:t>
            </a:r>
            <a:endParaRPr lang="en-US" sz="1650" dirty="0"/>
          </a:p>
          <a:p>
            <a:pPr>
              <a:buFont typeface="+mj-lt"/>
              <a:buAutoNum type="arabicPeriod" startAt="2"/>
            </a:pPr>
            <a:r>
              <a:rPr lang="en-US" sz="1650" dirty="0"/>
              <a:t>Crosstalk </a:t>
            </a:r>
            <a:r>
              <a:rPr lang="he-IL" sz="1650" dirty="0"/>
              <a:t> – מושג המתאר הפרעה של האות החשמלי על ידי שדות אלקטרונים ומגנטים של חוט נחושת אחד (גיד אחד) על אות חשמלי של חוד נחושת הצמוד אליו. כפתרון ל-</a:t>
            </a:r>
            <a:r>
              <a:rPr lang="en-US" sz="1650" dirty="0"/>
              <a:t>Crosstalk</a:t>
            </a:r>
            <a:r>
              <a:rPr lang="he-IL" sz="1650" dirty="0"/>
              <a:t> הצליבו כל זוג חוטים (גידים) ביחד. מכאן השם </a:t>
            </a:r>
            <a:r>
              <a:rPr lang="en-US" sz="1650" dirty="0"/>
              <a:t>Twisted-Pair</a:t>
            </a:r>
            <a:r>
              <a:rPr lang="he-IL" sz="1650" dirty="0"/>
              <a:t>.</a:t>
            </a:r>
            <a:endParaRPr lang="en-US" sz="1650" dirty="0"/>
          </a:p>
          <a:p>
            <a:pPr>
              <a:buFont typeface="+mj-lt"/>
              <a:buAutoNum type="arabicPeriod" startAt="2"/>
            </a:pPr>
            <a:endParaRPr lang="he-IL" dirty="0"/>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14</a:t>
            </a:fld>
            <a:endParaRPr lang="he-IL"/>
          </a:p>
        </p:txBody>
      </p:sp>
      <p:pic>
        <p:nvPicPr>
          <p:cNvPr id="1026" name="Picture 2" descr="תוצאת תמונה עבור ‪emi rfi interference u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73" y="4353290"/>
            <a:ext cx="3812681" cy="20370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תוצאת תמונה עבור ‪emi rfi interference u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015" y="4353290"/>
            <a:ext cx="4252296" cy="227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45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326950"/>
            <a:ext cx="8596668" cy="1320800"/>
          </a:xfrm>
        </p:spPr>
        <p:txBody>
          <a:bodyPr/>
          <a:lstStyle/>
          <a:p>
            <a:pPr algn="r"/>
            <a:r>
              <a:rPr lang="he-IL" dirty="0"/>
              <a:t>כבל ה-</a:t>
            </a:r>
            <a:r>
              <a:rPr lang="en-US" dirty="0"/>
              <a:t>Ethernet </a:t>
            </a:r>
            <a:r>
              <a:rPr lang="he-IL" dirty="0"/>
              <a:t> מגיע בתצורות הבאות...</a:t>
            </a:r>
          </a:p>
        </p:txBody>
      </p:sp>
      <p:sp>
        <p:nvSpPr>
          <p:cNvPr id="3" name="מציין מיקום תוכן 2"/>
          <p:cNvSpPr>
            <a:spLocks noGrp="1"/>
          </p:cNvSpPr>
          <p:nvPr>
            <p:ph idx="1"/>
          </p:nvPr>
        </p:nvSpPr>
        <p:spPr>
          <a:xfrm>
            <a:off x="549318" y="1081597"/>
            <a:ext cx="8596668" cy="692339"/>
          </a:xfrm>
        </p:spPr>
        <p:txBody>
          <a:bodyPr/>
          <a:lstStyle/>
          <a:p>
            <a:r>
              <a:rPr lang="en-US" dirty="0"/>
              <a:t>Straight-Through</a:t>
            </a:r>
            <a:r>
              <a:rPr lang="he-IL" dirty="0"/>
              <a:t> (כבל ישיר)-כבל אשר 8 הגידים שלו בצד א' נמצאים באותו הסדר בדיוק כמו צד ב' בקצהו השני, משמש לחיבור רכיבי רשת השונים זה מזה.</a:t>
            </a:r>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15</a:t>
            </a:fld>
            <a:endParaRPr lang="he-IL"/>
          </a:p>
        </p:txBody>
      </p:sp>
      <p:pic>
        <p:nvPicPr>
          <p:cNvPr id="3074" name="Picture 2" descr="Straight-Through Wired"/>
          <p:cNvPicPr>
            <a:picLocks noChangeAspect="1" noChangeArrowheads="1"/>
          </p:cNvPicPr>
          <p:nvPr/>
        </p:nvPicPr>
        <p:blipFill rotWithShape="1">
          <a:blip r:embed="rId2">
            <a:extLst>
              <a:ext uri="{28A0092B-C50C-407E-A947-70E740481C1C}">
                <a14:useLocalDpi xmlns:a14="http://schemas.microsoft.com/office/drawing/2010/main" val="0"/>
              </a:ext>
            </a:extLst>
          </a:blip>
          <a:srcRect t="21689" b="9266"/>
          <a:stretch/>
        </p:blipFill>
        <p:spPr bwMode="auto">
          <a:xfrm>
            <a:off x="1399710" y="1847336"/>
            <a:ext cx="3071706" cy="15931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rossover Wired"/>
          <p:cNvPicPr>
            <a:picLocks noChangeAspect="1" noChangeArrowheads="1"/>
          </p:cNvPicPr>
          <p:nvPr/>
        </p:nvPicPr>
        <p:blipFill rotWithShape="1">
          <a:blip r:embed="rId3">
            <a:extLst>
              <a:ext uri="{28A0092B-C50C-407E-A947-70E740481C1C}">
                <a14:useLocalDpi xmlns:a14="http://schemas.microsoft.com/office/drawing/2010/main" val="0"/>
              </a:ext>
            </a:extLst>
          </a:blip>
          <a:srcRect t="22938" b="8582"/>
          <a:stretch/>
        </p:blipFill>
        <p:spPr bwMode="auto">
          <a:xfrm>
            <a:off x="1399710" y="4335055"/>
            <a:ext cx="3062243" cy="1572768"/>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תוכן 2"/>
          <p:cNvSpPr txBox="1">
            <a:spLocks/>
          </p:cNvSpPr>
          <p:nvPr/>
        </p:nvSpPr>
        <p:spPr>
          <a:xfrm>
            <a:off x="549318" y="3665736"/>
            <a:ext cx="8596668" cy="692339"/>
          </a:xfrm>
          <a:prstGeom prst="rect">
            <a:avLst/>
          </a:prstGeom>
        </p:spPr>
        <p:txBody>
          <a:bodyPr vert="horz" lIns="91440" tIns="45720" rIns="91440" bIns="45720" rtlCol="0">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 Crossover Wired</a:t>
            </a:r>
            <a:r>
              <a:rPr lang="he-IL" dirty="0"/>
              <a:t>(כבל מוצלב)-כבל אשר 2 זוגות גידים מתחלפים במקומם מצד א' של הכבל לצד ב' של קצהו, משמש לחיבור רכיבי רשת הזהים אחד לשני.</a:t>
            </a:r>
          </a:p>
        </p:txBody>
      </p:sp>
      <p:pic>
        <p:nvPicPr>
          <p:cNvPr id="3078" name="Picture 6" descr="תוצאת תמונה עבור ‪straight throw c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993" y="1796563"/>
            <a:ext cx="2514473" cy="15715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תוצאת תמונה עבור ‪straight throw c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7758" y="4405192"/>
            <a:ext cx="2718941" cy="1709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001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494454" y="258637"/>
            <a:ext cx="8596668" cy="948371"/>
          </a:xfrm>
        </p:spPr>
        <p:txBody>
          <a:bodyPr/>
          <a:lstStyle/>
          <a:p>
            <a:r>
              <a:rPr lang="en-US" dirty="0"/>
              <a:t>Rollover</a:t>
            </a:r>
            <a:r>
              <a:rPr lang="he-IL" dirty="0"/>
              <a:t> (הפוך)-כבל אשר הגידים בצד א' הפוכים בסדר שלהם לעומת הגידים בצד ב' בקצהו של הכבל, משמש בעיקר להגדרת רכיבי רשת, אנו נכיר אותו בשם כבל </a:t>
            </a:r>
            <a:r>
              <a:rPr lang="en-US" dirty="0"/>
              <a:t>Console</a:t>
            </a:r>
            <a:endParaRPr lang="he-IL" dirty="0"/>
          </a:p>
        </p:txBody>
      </p:sp>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16</a:t>
            </a:fld>
            <a:endParaRPr lang="he-IL"/>
          </a:p>
        </p:txBody>
      </p:sp>
      <p:pic>
        <p:nvPicPr>
          <p:cNvPr id="4098" name="Picture 2" descr="Rollover Wired"/>
          <p:cNvPicPr>
            <a:picLocks noChangeAspect="1" noChangeArrowheads="1"/>
          </p:cNvPicPr>
          <p:nvPr/>
        </p:nvPicPr>
        <p:blipFill rotWithShape="1">
          <a:blip r:embed="rId2">
            <a:extLst>
              <a:ext uri="{28A0092B-C50C-407E-A947-70E740481C1C}">
                <a14:useLocalDpi xmlns:a14="http://schemas.microsoft.com/office/drawing/2010/main" val="0"/>
              </a:ext>
            </a:extLst>
          </a:blip>
          <a:srcRect t="22472" b="8186"/>
          <a:stretch/>
        </p:blipFill>
        <p:spPr bwMode="auto">
          <a:xfrm>
            <a:off x="1005967" y="1057438"/>
            <a:ext cx="3425492" cy="1775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nstructables.com/FO1/T7AW/G8B8THNN/FO1T7AWG8B8THNN.MEDIUM.jpg"/>
          <p:cNvPicPr>
            <a:picLocks noChangeAspect="1" noChangeArrowheads="1"/>
          </p:cNvPicPr>
          <p:nvPr/>
        </p:nvPicPr>
        <p:blipFill rotWithShape="1">
          <a:blip r:embed="rId3">
            <a:extLst>
              <a:ext uri="{28A0092B-C50C-407E-A947-70E740481C1C}">
                <a14:useLocalDpi xmlns:a14="http://schemas.microsoft.com/office/drawing/2010/main" val="0"/>
              </a:ext>
            </a:extLst>
          </a:blip>
          <a:srcRect l="3864"/>
          <a:stretch/>
        </p:blipFill>
        <p:spPr bwMode="auto">
          <a:xfrm>
            <a:off x="5417880" y="992828"/>
            <a:ext cx="3673242" cy="1840386"/>
          </a:xfrm>
          <a:prstGeom prst="rect">
            <a:avLst/>
          </a:prstGeom>
          <a:noFill/>
          <a:extLst>
            <a:ext uri="{909E8E84-426E-40DD-AFC4-6F175D3DCCD1}">
              <a14:hiddenFill xmlns:a14="http://schemas.microsoft.com/office/drawing/2010/main">
                <a:solidFill>
                  <a:srgbClr val="FFFFFF"/>
                </a:solidFill>
              </a14:hiddenFill>
            </a:ext>
          </a:extLst>
        </p:spPr>
      </p:pic>
      <p:sp>
        <p:nvSpPr>
          <p:cNvPr id="8" name="כותרת 1"/>
          <p:cNvSpPr>
            <a:spLocks noGrp="1"/>
          </p:cNvSpPr>
          <p:nvPr>
            <p:ph type="title"/>
          </p:nvPr>
        </p:nvSpPr>
        <p:spPr>
          <a:xfrm>
            <a:off x="3931920" y="2833213"/>
            <a:ext cx="2534874" cy="560587"/>
          </a:xfrm>
        </p:spPr>
        <p:txBody>
          <a:bodyPr>
            <a:normAutofit/>
          </a:bodyPr>
          <a:lstStyle/>
          <a:p>
            <a:pPr algn="r"/>
            <a:r>
              <a:rPr lang="he-IL" sz="2400" u="sng" dirty="0">
                <a:ln w="0"/>
                <a:effectLst>
                  <a:outerShdw blurRad="38100" dist="25400" dir="5400000" algn="ctr" rotWithShape="0">
                    <a:srgbClr val="6E747A">
                      <a:alpha val="43000"/>
                    </a:srgbClr>
                  </a:outerShdw>
                </a:effectLst>
              </a:rPr>
              <a:t>מתי נשתמש?!</a:t>
            </a:r>
          </a:p>
        </p:txBody>
      </p:sp>
      <p:pic>
        <p:nvPicPr>
          <p:cNvPr id="4102" name="Picture 6" descr="תוצאת תמונה עבור ‪straight throw c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593" y="3302945"/>
            <a:ext cx="4772112" cy="310354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p:cNvSpPr/>
          <p:nvPr/>
        </p:nvSpPr>
        <p:spPr>
          <a:xfrm>
            <a:off x="3658157" y="3339373"/>
            <a:ext cx="3596344" cy="3473505"/>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ln w="0"/>
                <a:solidFill>
                  <a:schemeClr val="accent1"/>
                </a:solidFill>
                <a:effectLst>
                  <a:outerShdw blurRad="38100" dist="25400" dir="5400000" algn="ctr" rotWithShape="0">
                    <a:srgbClr val="6E747A">
                      <a:alpha val="43000"/>
                    </a:srgbClr>
                  </a:outerShdw>
                </a:effectLst>
              </a:rPr>
              <a:t>Auto-MDIX</a:t>
            </a:r>
          </a:p>
          <a:p>
            <a:pPr algn="ctr"/>
            <a:endParaRPr lang="en-US" dirty="0">
              <a:ln w="0"/>
              <a:solidFill>
                <a:schemeClr val="accent1"/>
              </a:solidFill>
              <a:effectLst>
                <a:outerShdw blurRad="38100" dist="25400" dir="5400000" algn="ctr" rotWithShape="0">
                  <a:srgbClr val="6E747A">
                    <a:alpha val="43000"/>
                  </a:srgbClr>
                </a:outerShdw>
              </a:effectLst>
            </a:endParaRPr>
          </a:p>
          <a:p>
            <a:pPr algn="ctr"/>
            <a:r>
              <a:rPr lang="he-IL" dirty="0">
                <a:solidFill>
                  <a:schemeClr val="tx1"/>
                </a:solidFill>
              </a:rPr>
              <a:t>היום קיים פיצ'ר שפועל ברוב הסוייצ'ים של סיסקו, אשר יודע לזהות מצב שבו חיברנו אליו מחשב או התקן רשת כשלהו עם סוג הכבל הלא נכון (</a:t>
            </a:r>
            <a:r>
              <a:rPr lang="en-US" dirty="0">
                <a:solidFill>
                  <a:schemeClr val="tx1"/>
                </a:solidFill>
              </a:rPr>
              <a:t>Straight-Through or Crossover</a:t>
            </a:r>
            <a:r>
              <a:rPr lang="he-IL" dirty="0">
                <a:solidFill>
                  <a:schemeClr val="tx1"/>
                </a:solidFill>
              </a:rPr>
              <a:t>). במצב כזה, הפיצ'ר גורם לסוויצ' לשנות הפינים דרכם הוא שולח מידע ומפצה על הטעות בתצורה.</a:t>
            </a:r>
            <a:endParaRPr lang="en-US" dirty="0">
              <a:ln w="0"/>
              <a:solidFill>
                <a:schemeClr val="accent1"/>
              </a:solidFill>
              <a:effectLst>
                <a:outerShdw blurRad="38100" dist="25400" dir="5400000" algn="ctr" rotWithShape="0">
                  <a:srgbClr val="6E747A">
                    <a:alpha val="43000"/>
                  </a:srgbClr>
                </a:outerShdw>
              </a:effectLst>
            </a:endParaRPr>
          </a:p>
          <a:p>
            <a:pPr algn="ctr"/>
            <a:endParaRPr lang="en-US" dirty="0">
              <a:ln w="0"/>
              <a:solidFill>
                <a:schemeClr val="accent1"/>
              </a:solidFill>
              <a:effectLst>
                <a:outerShdw blurRad="38100" dist="25400" dir="5400000" algn="ctr" rotWithShape="0">
                  <a:srgbClr val="6E747A">
                    <a:alpha val="43000"/>
                  </a:srgbClr>
                </a:outerShdw>
              </a:effectLst>
            </a:endParaRPr>
          </a:p>
          <a:p>
            <a:pPr algn="ctr"/>
            <a:endParaRPr lang="he-IL" dirty="0"/>
          </a:p>
        </p:txBody>
      </p:sp>
    </p:spTree>
    <p:extLst>
      <p:ext uri="{BB962C8B-B14F-4D97-AF65-F5344CB8AC3E}">
        <p14:creationId xmlns:p14="http://schemas.microsoft.com/office/powerpoint/2010/main" val="22456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77334" y="1085983"/>
            <a:ext cx="6737856" cy="1965314"/>
          </a:xfrm>
        </p:spPr>
        <p:txBody>
          <a:bodyPr>
            <a:normAutofit fontScale="92500"/>
          </a:bodyPr>
          <a:lstStyle/>
          <a:p>
            <a:pPr marL="0" indent="0">
              <a:buNone/>
            </a:pPr>
            <a:r>
              <a:rPr lang="he-IL" dirty="0"/>
              <a:t>כבל</a:t>
            </a:r>
            <a:r>
              <a:rPr lang="en-US" dirty="0"/>
              <a:t>/</a:t>
            </a:r>
            <a:r>
              <a:rPr lang="he-IL" dirty="0"/>
              <a:t>סיב אופטי (</a:t>
            </a:r>
            <a:r>
              <a:rPr lang="en-US" dirty="0"/>
              <a:t>Optic Cable</a:t>
            </a:r>
            <a:r>
              <a:rPr lang="he-IL" dirty="0"/>
              <a:t>) – הוא כבל אשר מעביר את המידע בצורת פולסים של אור (לייזר), כבל זה בעל מהירות גבוהה ויעיל למרחק רב. כבל זה אינו רגיש להפרעות </a:t>
            </a:r>
            <a:r>
              <a:rPr lang="en-US" dirty="0"/>
              <a:t>EMI</a:t>
            </a:r>
            <a:r>
              <a:rPr lang="he-IL" dirty="0"/>
              <a:t> ו-</a:t>
            </a:r>
            <a:r>
              <a:rPr lang="en-US" dirty="0"/>
              <a:t>RFI</a:t>
            </a:r>
            <a:r>
              <a:rPr lang="he-IL" dirty="0"/>
              <a:t>. לדוג' הכבל התת-ימי. *חיסרון-כבל זה חסר גמישות וציוד הקצה שלו מאוד יקר. </a:t>
            </a:r>
          </a:p>
          <a:p>
            <a:pPr>
              <a:buFont typeface="Wingdings" panose="05000000000000000000" pitchFamily="2" charset="2"/>
              <a:buChar char="Ø"/>
            </a:pPr>
            <a:r>
              <a:rPr lang="he-IL" sz="1700" dirty="0"/>
              <a:t>מידע מקודד מביטים (0,1) לכבל אופטי ע"י אחד משני אמצעים: 1.לייזר 2.</a:t>
            </a:r>
            <a:r>
              <a:rPr lang="en-US" sz="1700" dirty="0"/>
              <a:t>LED</a:t>
            </a:r>
            <a:r>
              <a:rPr lang="he-IL" sz="1700" dirty="0"/>
              <a:t> </a:t>
            </a:r>
          </a:p>
          <a:p>
            <a:pPr>
              <a:buFont typeface="Wingdings" panose="05000000000000000000" pitchFamily="2" charset="2"/>
              <a:buChar char="Ø"/>
            </a:pPr>
            <a:r>
              <a:rPr lang="he-IL" sz="1700" dirty="0"/>
              <a:t>קרן האור מקודדת חזרה לביטים (0,1) בעזרת רכיב שנקרא </a:t>
            </a:r>
            <a:r>
              <a:rPr lang="en-US" sz="1700" dirty="0"/>
              <a:t>Photodiodes</a:t>
            </a:r>
            <a:r>
              <a:rPr lang="he-IL" sz="1700" dirty="0"/>
              <a:t>.</a:t>
            </a:r>
          </a:p>
          <a:p>
            <a:pPr marL="0" indent="0">
              <a:buNone/>
            </a:pPr>
            <a:endParaRPr lang="he-IL" dirty="0"/>
          </a:p>
          <a:p>
            <a:pPr marL="0" indent="0">
              <a:buNone/>
            </a:pPr>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17</a:t>
            </a:fld>
            <a:endParaRPr lang="he-IL"/>
          </a:p>
        </p:txBody>
      </p:sp>
      <p:pic>
        <p:nvPicPr>
          <p:cNvPr id="5124" name="Picture 4" descr="תוצאת תמונה עבור ‪optic cabl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142" b="17776"/>
          <a:stretch/>
        </p:blipFill>
        <p:spPr bwMode="auto">
          <a:xfrm>
            <a:off x="298146" y="3051297"/>
            <a:ext cx="2583542" cy="18364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 name="כותרת 1"/>
          <p:cNvSpPr txBox="1">
            <a:spLocks/>
          </p:cNvSpPr>
          <p:nvPr/>
        </p:nvSpPr>
        <p:spPr>
          <a:xfrm>
            <a:off x="677334" y="2433586"/>
            <a:ext cx="8596668" cy="1320800"/>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endParaRPr lang="he-IL" sz="2400" u="sng" dirty="0">
              <a:ln w="0"/>
              <a:effectLst>
                <a:outerShdw blurRad="38100" dist="25400" dir="5400000" algn="ctr" rotWithShape="0">
                  <a:srgbClr val="6E747A">
                    <a:alpha val="43000"/>
                  </a:srgbClr>
                </a:outerShdw>
              </a:effectLst>
            </a:endParaRPr>
          </a:p>
          <a:p>
            <a:pPr algn="r"/>
            <a:endParaRPr lang="he-IL" sz="2400" u="sng" dirty="0">
              <a:ln w="0"/>
              <a:effectLst>
                <a:outerShdw blurRad="38100" dist="25400" dir="5400000" algn="ctr" rotWithShape="0">
                  <a:srgbClr val="6E747A">
                    <a:alpha val="43000"/>
                  </a:srgbClr>
                </a:outerShdw>
              </a:effectLst>
            </a:endParaRPr>
          </a:p>
          <a:p>
            <a:pPr algn="r"/>
            <a:r>
              <a:rPr lang="he-IL" sz="2400" u="sng" dirty="0">
                <a:ln w="0"/>
                <a:effectLst>
                  <a:outerShdw blurRad="38100" dist="25400" dir="5400000" algn="ctr" rotWithShape="0">
                    <a:srgbClr val="6E747A">
                      <a:alpha val="43000"/>
                    </a:srgbClr>
                  </a:outerShdw>
                </a:effectLst>
              </a:rPr>
              <a:t>סיבים אופטיים נחלקם לשני סוגים</a:t>
            </a:r>
          </a:p>
          <a:p>
            <a:pPr algn="r"/>
            <a:endParaRPr lang="he-IL" sz="2400" u="sng" dirty="0">
              <a:ln w="0"/>
              <a:effectLst>
                <a:outerShdw blurRad="38100" dist="25400" dir="5400000" algn="ctr" rotWithShape="0">
                  <a:srgbClr val="6E747A">
                    <a:alpha val="43000"/>
                  </a:srgbClr>
                </a:outerShdw>
              </a:effectLst>
            </a:endParaRPr>
          </a:p>
        </p:txBody>
      </p:sp>
      <p:sp>
        <p:nvSpPr>
          <p:cNvPr id="12" name="כותרת 1"/>
          <p:cNvSpPr>
            <a:spLocks noGrp="1"/>
          </p:cNvSpPr>
          <p:nvPr>
            <p:ph type="title"/>
          </p:nvPr>
        </p:nvSpPr>
        <p:spPr>
          <a:xfrm>
            <a:off x="91610" y="200505"/>
            <a:ext cx="8596668" cy="702746"/>
          </a:xfrm>
        </p:spPr>
        <p:txBody>
          <a:bodyPr>
            <a:normAutofit fontScale="90000"/>
          </a:bodyPr>
          <a:lstStyle/>
          <a:p>
            <a:r>
              <a:rPr lang="en-US" sz="4400" dirty="0"/>
              <a:t>Optical Fiber Cable</a:t>
            </a:r>
            <a:endParaRPr lang="he-IL" sz="4400" dirty="0"/>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778" y="751397"/>
            <a:ext cx="1648165" cy="16481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189288" y="4959903"/>
            <a:ext cx="2583542" cy="1384995"/>
          </a:xfrm>
          <a:prstGeom prst="rect">
            <a:avLst/>
          </a:prstGeom>
          <a:noFill/>
        </p:spPr>
        <p:txBody>
          <a:bodyPr wrap="square" rtlCol="1">
            <a:spAutoFit/>
          </a:bodyPr>
          <a:lstStyle/>
          <a:p>
            <a:r>
              <a:rPr lang="en-US" sz="1200" dirty="0">
                <a:solidFill>
                  <a:schemeClr val="tx2">
                    <a:lumMod val="75000"/>
                  </a:schemeClr>
                </a:solidFill>
              </a:rPr>
              <a:t>Core</a:t>
            </a:r>
            <a:r>
              <a:rPr lang="he-IL" sz="1200" dirty="0">
                <a:solidFill>
                  <a:schemeClr val="tx2">
                    <a:lumMod val="75000"/>
                  </a:schemeClr>
                </a:solidFill>
              </a:rPr>
              <a:t>-ליבת הכבל(סיב)-עשויה זכוכית טהורה, בה עוברת קרן האור.</a:t>
            </a:r>
          </a:p>
          <a:p>
            <a:r>
              <a:rPr lang="en-US" sz="1200" dirty="0">
                <a:solidFill>
                  <a:schemeClr val="tx2">
                    <a:lumMod val="75000"/>
                  </a:schemeClr>
                </a:solidFill>
              </a:rPr>
              <a:t>Cladding</a:t>
            </a:r>
            <a:r>
              <a:rPr lang="he-IL" sz="1200" dirty="0">
                <a:solidFill>
                  <a:schemeClr val="tx2">
                    <a:lumMod val="75000"/>
                  </a:schemeClr>
                </a:solidFill>
              </a:rPr>
              <a:t>-הזכוכית שעוטפת את הליבה ופועלת כמראה שמחזריה את קרן האור, ומובילה אותה לאורך הכבל.</a:t>
            </a:r>
          </a:p>
          <a:p>
            <a:r>
              <a:rPr lang="en-US" sz="1200" dirty="0">
                <a:solidFill>
                  <a:schemeClr val="tx2">
                    <a:lumMod val="75000"/>
                  </a:schemeClr>
                </a:solidFill>
              </a:rPr>
              <a:t>Jacket</a:t>
            </a:r>
            <a:r>
              <a:rPr lang="he-IL" sz="1200" dirty="0">
                <a:solidFill>
                  <a:schemeClr val="tx2">
                    <a:lumMod val="75000"/>
                  </a:schemeClr>
                </a:solidFill>
              </a:rPr>
              <a:t>-שכבה הגנה חיצונית עשויה פלסטיק.</a:t>
            </a:r>
          </a:p>
        </p:txBody>
      </p:sp>
      <p:sp>
        <p:nvSpPr>
          <p:cNvPr id="11" name="מציין מיקום תוכן 2"/>
          <p:cNvSpPr txBox="1">
            <a:spLocks/>
          </p:cNvSpPr>
          <p:nvPr/>
        </p:nvSpPr>
        <p:spPr>
          <a:xfrm>
            <a:off x="2900820" y="3666956"/>
            <a:ext cx="6737856" cy="3235530"/>
          </a:xfrm>
          <a:prstGeom prst="rect">
            <a:avLst/>
          </a:prstGeom>
        </p:spPr>
        <p:txBody>
          <a:bodyPr vert="horz" lIns="91440" tIns="45720" rIns="91440" bIns="45720" rtlCol="0">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sz="1600" dirty="0"/>
              <a:t>Single-mode fiber (SMF)</a:t>
            </a:r>
            <a:r>
              <a:rPr lang="he-IL" sz="1600" dirty="0"/>
              <a:t>-סוג זה מורכב מליבת זכוכית טהורה ודקה במיוחד (9 מיקרון), ומשתמש בלייזר יקר מאוד לקידוד המידע אל הזכוכית. סוג זה יעיל לשידור מידע (קרן האור) לאורך מאות קילומטרים. *רק </a:t>
            </a:r>
            <a:r>
              <a:rPr lang="he-IL" sz="1600" u="sng" dirty="0"/>
              <a:t>קרן אחת</a:t>
            </a:r>
            <a:r>
              <a:rPr lang="he-IL" sz="1600" dirty="0"/>
              <a:t> עוברת בסיב.</a:t>
            </a:r>
          </a:p>
          <a:p>
            <a:pPr>
              <a:buFont typeface="+mj-lt"/>
              <a:buAutoNum type="arabicPeriod"/>
            </a:pPr>
            <a:endParaRPr lang="he-IL" sz="1600" dirty="0"/>
          </a:p>
          <a:p>
            <a:pPr marL="0" indent="0">
              <a:buNone/>
            </a:pPr>
            <a:endParaRPr lang="he-IL" sz="1600" dirty="0"/>
          </a:p>
          <a:p>
            <a:pPr>
              <a:buFont typeface="+mj-lt"/>
              <a:buAutoNum type="arabicPeriod" startAt="2"/>
            </a:pPr>
            <a:r>
              <a:rPr lang="en-US" sz="1600" dirty="0"/>
              <a:t>Multimode fiber (MMF)</a:t>
            </a:r>
            <a:r>
              <a:rPr lang="he-IL" sz="1600" dirty="0"/>
              <a:t>-סוג זה מורכב מליבת זכוכית עבה, ומשתמש ב-</a:t>
            </a:r>
            <a:r>
              <a:rPr lang="en-US" sz="1600" dirty="0"/>
              <a:t>LED</a:t>
            </a:r>
            <a:r>
              <a:rPr lang="he-IL" sz="1600" dirty="0"/>
              <a:t> לקידוד המידע אל הזכוכית. סוג זה יעיל לשידור מידע (קרן האור) עד 550 מטר ובעל-פס רוחב עד </a:t>
            </a:r>
            <a:r>
              <a:rPr lang="en-US" sz="1600" dirty="0"/>
              <a:t>10GB\s</a:t>
            </a:r>
            <a:r>
              <a:rPr lang="he-IL" sz="1600" dirty="0"/>
              <a:t>. *</a:t>
            </a:r>
            <a:r>
              <a:rPr lang="he-IL" sz="1600" u="sng" dirty="0"/>
              <a:t>מספר קרני אור </a:t>
            </a:r>
            <a:r>
              <a:rPr lang="he-IL" sz="1600" dirty="0"/>
              <a:t>עוברות בסיב במקביל.</a:t>
            </a:r>
          </a:p>
          <a:p>
            <a:pPr>
              <a:buFont typeface="+mj-lt"/>
              <a:buAutoNum type="arabicPeriod" startAt="2"/>
            </a:pPr>
            <a:endParaRPr lang="he-IL" sz="1600" dirty="0"/>
          </a:p>
          <a:p>
            <a:pPr>
              <a:buFont typeface="+mj-lt"/>
              <a:buAutoNum type="arabicPeriod" startAt="2"/>
            </a:pPr>
            <a:endParaRPr lang="he-IL" sz="1600" dirty="0"/>
          </a:p>
          <a:p>
            <a:pPr>
              <a:buFont typeface="+mj-lt"/>
              <a:buAutoNum type="arabicPeriod" startAt="2"/>
            </a:pPr>
            <a:endParaRPr lang="he-IL" sz="1600" dirty="0"/>
          </a:p>
        </p:txBody>
      </p:sp>
      <p:pic>
        <p:nvPicPr>
          <p:cNvPr id="7" name="תמונה 6"/>
          <p:cNvPicPr>
            <a:picLocks noChangeAspect="1"/>
          </p:cNvPicPr>
          <p:nvPr/>
        </p:nvPicPr>
        <p:blipFill>
          <a:blip r:embed="rId4"/>
          <a:stretch>
            <a:fillRect/>
          </a:stretch>
        </p:blipFill>
        <p:spPr>
          <a:xfrm>
            <a:off x="3926895" y="4501251"/>
            <a:ext cx="3300413" cy="669187"/>
          </a:xfrm>
          <a:prstGeom prst="rect">
            <a:avLst/>
          </a:prstGeom>
        </p:spPr>
      </p:pic>
      <p:pic>
        <p:nvPicPr>
          <p:cNvPr id="8" name="תמונה 7"/>
          <p:cNvPicPr>
            <a:picLocks noChangeAspect="1"/>
          </p:cNvPicPr>
          <p:nvPr/>
        </p:nvPicPr>
        <p:blipFill>
          <a:blip r:embed="rId5"/>
          <a:stretch>
            <a:fillRect/>
          </a:stretch>
        </p:blipFill>
        <p:spPr>
          <a:xfrm>
            <a:off x="4060086" y="6090591"/>
            <a:ext cx="3167222" cy="668739"/>
          </a:xfrm>
          <a:prstGeom prst="rect">
            <a:avLst/>
          </a:prstGeom>
        </p:spPr>
      </p:pic>
    </p:spTree>
    <p:extLst>
      <p:ext uri="{BB962C8B-B14F-4D97-AF65-F5344CB8AC3E}">
        <p14:creationId xmlns:p14="http://schemas.microsoft.com/office/powerpoint/2010/main" val="3407211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293077"/>
            <a:ext cx="8596668" cy="1320800"/>
          </a:xfrm>
        </p:spPr>
        <p:txBody>
          <a:bodyPr>
            <a:normAutofit/>
          </a:bodyPr>
          <a:lstStyle/>
          <a:p>
            <a:r>
              <a:rPr lang="en-US" sz="4800" dirty="0"/>
              <a:t>Coaxial Cable</a:t>
            </a:r>
            <a:endParaRPr lang="he-IL" sz="4800" dirty="0"/>
          </a:p>
        </p:txBody>
      </p:sp>
      <p:sp>
        <p:nvSpPr>
          <p:cNvPr id="3" name="מציין מיקום תוכן 2"/>
          <p:cNvSpPr>
            <a:spLocks noGrp="1"/>
          </p:cNvSpPr>
          <p:nvPr>
            <p:ph idx="1"/>
          </p:nvPr>
        </p:nvSpPr>
        <p:spPr>
          <a:xfrm>
            <a:off x="211015" y="1232057"/>
            <a:ext cx="9236321" cy="3880773"/>
          </a:xfrm>
        </p:spPr>
        <p:txBody>
          <a:bodyPr>
            <a:normAutofit/>
          </a:bodyPr>
          <a:lstStyle/>
          <a:p>
            <a:r>
              <a:rPr lang="he-IL" sz="1600" dirty="0"/>
              <a:t>כבל </a:t>
            </a:r>
            <a:r>
              <a:rPr lang="en-US" sz="1600" dirty="0"/>
              <a:t>Coaxial</a:t>
            </a:r>
            <a:r>
              <a:rPr lang="he-IL" sz="1600" dirty="0"/>
              <a:t> עשוי שני מולכים עשויים נחושת והנתונים עוברים על גביו בעזרת אותות חשמליים. כבל זה עשוי 4 שכבות ובנוי בצורה הבאה:</a:t>
            </a:r>
          </a:p>
          <a:p>
            <a:pPr>
              <a:buFont typeface="+mj-lt"/>
              <a:buAutoNum type="arabicPeriod"/>
            </a:pPr>
            <a:r>
              <a:rPr lang="he-IL" sz="1500" dirty="0"/>
              <a:t>מוליך נחושת קשיח ודק שנמצא במרכז הכבל.</a:t>
            </a:r>
          </a:p>
          <a:p>
            <a:pPr>
              <a:buFont typeface="+mj-lt"/>
              <a:buAutoNum type="arabicPeriod"/>
            </a:pPr>
            <a:r>
              <a:rPr lang="he-IL" sz="1500" dirty="0"/>
              <a:t>שכבת בידוד עשויה פלסטיק גמיש.</a:t>
            </a:r>
          </a:p>
          <a:p>
            <a:pPr>
              <a:buFont typeface="+mj-lt"/>
              <a:buAutoNum type="arabicPeriod"/>
            </a:pPr>
            <a:r>
              <a:rPr lang="he-IL" sz="1500" dirty="0"/>
              <a:t>צמת נחושת שזורה המשמשת כמוליך נוסף (שני) ועוזרת בהפחתת הפרעות </a:t>
            </a:r>
            <a:r>
              <a:rPr lang="en-US" sz="1500" dirty="0"/>
              <a:t>RFI</a:t>
            </a:r>
            <a:r>
              <a:rPr lang="he-IL" sz="1500" dirty="0"/>
              <a:t> ו-</a:t>
            </a:r>
            <a:r>
              <a:rPr lang="en-US" sz="1500" dirty="0"/>
              <a:t>EMI</a:t>
            </a:r>
            <a:r>
              <a:rPr lang="he-IL" sz="1500" dirty="0"/>
              <a:t>.</a:t>
            </a:r>
          </a:p>
          <a:p>
            <a:pPr>
              <a:buFont typeface="+mj-lt"/>
              <a:buAutoNum type="arabicPeriod"/>
            </a:pPr>
            <a:r>
              <a:rPr lang="he-IL" sz="1500" dirty="0"/>
              <a:t>בידוד חיצוני סופי עשוי פלסטיק.</a:t>
            </a:r>
          </a:p>
          <a:p>
            <a:r>
              <a:rPr lang="he-IL" sz="1600" dirty="0"/>
              <a:t>שימושים כיום במידה זו:</a:t>
            </a:r>
          </a:p>
          <a:p>
            <a:r>
              <a:rPr lang="en-US" sz="1600" dirty="0"/>
              <a:t>Wireless</a:t>
            </a:r>
            <a:r>
              <a:rPr lang="he-IL" sz="1600" dirty="0"/>
              <a:t>-משמש לחיבור אנטנות (</a:t>
            </a:r>
            <a:r>
              <a:rPr lang="en-US" sz="1600" dirty="0"/>
              <a:t>Wi-Fi</a:t>
            </a:r>
            <a:r>
              <a:rPr lang="he-IL" sz="1600" dirty="0"/>
              <a:t>) לרכיב רשת. כבל </a:t>
            </a:r>
            <a:r>
              <a:rPr lang="en-US" sz="1600" dirty="0"/>
              <a:t>Coaxial</a:t>
            </a:r>
            <a:r>
              <a:rPr lang="he-IL" sz="1600" dirty="0"/>
              <a:t> מסוגל להעביר אות רדיו (</a:t>
            </a:r>
            <a:r>
              <a:rPr lang="en-US" sz="1600" dirty="0"/>
              <a:t>RF</a:t>
            </a:r>
            <a:r>
              <a:rPr lang="he-IL" sz="1600" dirty="0"/>
              <a:t>) באיכות טובה. </a:t>
            </a:r>
          </a:p>
          <a:p>
            <a:r>
              <a:rPr lang="en-US" sz="1600" dirty="0"/>
              <a:t>Internet Cable</a:t>
            </a:r>
            <a:r>
              <a:rPr lang="he-IL" sz="1600" dirty="0"/>
              <a:t>-ספקי אינטרנט (כבלים) הפכו את היכולות של כבל זה משידור בכיוון אחד (</a:t>
            </a:r>
            <a:r>
              <a:rPr lang="en-US" sz="1600" dirty="0"/>
              <a:t>One-way</a:t>
            </a:r>
            <a:r>
              <a:rPr lang="he-IL" sz="1600" dirty="0"/>
              <a:t>) לשידור בשני כיוונים (</a:t>
            </a:r>
            <a:r>
              <a:rPr lang="en-US" sz="1600" dirty="0"/>
              <a:t>Tow-way</a:t>
            </a:r>
            <a:r>
              <a:rPr lang="he-IL" sz="1600" dirty="0"/>
              <a:t>), בכדי לאפשר חיבור אינטרנט ללקוחותיהם. מטרה זו ניתן להשגה על ידי שילוב בין כבל אופטי, כבל </a:t>
            </a:r>
            <a:r>
              <a:rPr lang="en-US" sz="1600" dirty="0"/>
              <a:t>Coaxial</a:t>
            </a:r>
            <a:r>
              <a:rPr lang="he-IL" sz="1600" dirty="0"/>
              <a:t> וציוד מיוחד להמרת האותות (</a:t>
            </a:r>
            <a:r>
              <a:rPr lang="en-US" sz="1600" dirty="0"/>
              <a:t>Hybrid fiber coax</a:t>
            </a:r>
            <a:r>
              <a:rPr lang="he-IL" sz="1600" dirty="0"/>
              <a:t>).</a:t>
            </a:r>
          </a:p>
          <a:p>
            <a:endParaRPr lang="he-IL" dirty="0"/>
          </a:p>
        </p:txBody>
      </p:sp>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18</a:t>
            </a:fld>
            <a:endParaRPr lang="he-IL"/>
          </a:p>
        </p:txBody>
      </p:sp>
      <p:pic>
        <p:nvPicPr>
          <p:cNvPr id="2050" name="Picture 2" descr="http://www.noblemc.co.za/Portals/0/coaxial-cable-suppli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317" y="5223678"/>
            <a:ext cx="3922701" cy="129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4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268792" y="617427"/>
            <a:ext cx="3811209" cy="611639"/>
          </a:xfrm>
        </p:spPr>
        <p:txBody>
          <a:bodyPr>
            <a:normAutofit fontScale="90000"/>
          </a:bodyPr>
          <a:lstStyle/>
          <a:p>
            <a:r>
              <a:rPr lang="en-US" sz="4400" dirty="0"/>
              <a:t>Wireless Media</a:t>
            </a:r>
            <a:endParaRPr lang="he-IL" sz="4400" dirty="0"/>
          </a:p>
        </p:txBody>
      </p:sp>
      <p:sp>
        <p:nvSpPr>
          <p:cNvPr id="3" name="מציין מיקום תוכן 2"/>
          <p:cNvSpPr>
            <a:spLocks noGrp="1"/>
          </p:cNvSpPr>
          <p:nvPr>
            <p:ph idx="1"/>
          </p:nvPr>
        </p:nvSpPr>
        <p:spPr>
          <a:xfrm>
            <a:off x="515257" y="1587275"/>
            <a:ext cx="8863078" cy="4203925"/>
          </a:xfrm>
        </p:spPr>
        <p:txBody>
          <a:bodyPr>
            <a:normAutofit lnSpcReduction="10000"/>
          </a:bodyPr>
          <a:lstStyle/>
          <a:p>
            <a:r>
              <a:rPr lang="en-US" dirty="0"/>
              <a:t>Wireless Media</a:t>
            </a:r>
            <a:r>
              <a:rPr lang="he-IL" dirty="0"/>
              <a:t>-המידע מקודד לגלי רדיו ומשודר לאוויר בעזרת אנטנה, רכיבי </a:t>
            </a:r>
            <a:r>
              <a:rPr lang="en-US" dirty="0"/>
              <a:t>Wi-fi</a:t>
            </a:r>
            <a:r>
              <a:rPr lang="he-IL" dirty="0"/>
              <a:t> אחרים בקרבתו מקבלים את גלי הרדיו, מפרשים ומקודדים אותם חזרה לביטים.</a:t>
            </a:r>
          </a:p>
          <a:p>
            <a:r>
              <a:rPr lang="he-IL" dirty="0"/>
              <a:t>שיטת תקשורת זו מאוד נוחה לעומת כבלים, עקב היכולת לנוע בחופשית וליהנות מחיבור באיכות טובה. היתרונות אלו הפכו את ה-               למדיה מאוד פופולארית ברשתות ביתיות, רשתות משרדיות ורשתות ציבוריות.</a:t>
            </a:r>
          </a:p>
          <a:p>
            <a:r>
              <a:rPr lang="he-IL" dirty="0"/>
              <a:t>למרות יתרונותיו, קיימים מספר חסרונות שחייבים לקחת בחשבון:</a:t>
            </a:r>
          </a:p>
          <a:p>
            <a:pPr>
              <a:buFont typeface="+mj-lt"/>
              <a:buAutoNum type="arabicPeriod"/>
            </a:pPr>
            <a:r>
              <a:rPr lang="en-US" dirty="0"/>
              <a:t>Coverage area</a:t>
            </a:r>
            <a:r>
              <a:rPr lang="he-IL" dirty="0"/>
              <a:t>-גלי הרדיו יכולים לנוע בחופשיות ולכסות איזור גדול בסביבה פתוחה. מצד שני, קירות ביטון, פלדה וחומרי בניין שונים חוסמים את גלי הרדיו ומקטינים את שטח הכיסוי.</a:t>
            </a:r>
          </a:p>
          <a:p>
            <a:pPr>
              <a:buFont typeface="+mj-lt"/>
              <a:buAutoNum type="arabicPeriod"/>
            </a:pPr>
            <a:r>
              <a:rPr lang="en-US" dirty="0"/>
              <a:t>Interference</a:t>
            </a:r>
            <a:r>
              <a:rPr lang="he-IL" dirty="0"/>
              <a:t>-גלי הרדיו של רשתות </a:t>
            </a:r>
            <a:r>
              <a:rPr lang="en-US" dirty="0"/>
              <a:t>Wi-fi</a:t>
            </a:r>
            <a:r>
              <a:rPr lang="he-IL" dirty="0"/>
              <a:t> רגישים להפרעות מצד מכשירים נפוצים: טלפון אל-חוטי, נורות פלורסנט ומיקרו-גלים.</a:t>
            </a:r>
          </a:p>
          <a:p>
            <a:pPr>
              <a:buFont typeface="+mj-lt"/>
              <a:buAutoNum type="arabicPeriod"/>
            </a:pPr>
            <a:r>
              <a:rPr lang="en-US" dirty="0"/>
              <a:t>Security</a:t>
            </a:r>
            <a:r>
              <a:rPr lang="he-IL" dirty="0"/>
              <a:t>-תקשורת אל-חוטית עוברת בחופשיות באוויר. לכן, מכשירים ומשתמשים לא מורשים יכולים להשיג גישה לזרם המידע של התקשורת האל-חוטית ואפילו לפרוץ אליה בקלות. כבל הרבה יותר מאובטח (בעזרת תוכנת </a:t>
            </a:r>
            <a:r>
              <a:rPr lang="en-US" dirty="0"/>
              <a:t>Sniffing</a:t>
            </a:r>
            <a:r>
              <a:rPr lang="he-IL" dirty="0"/>
              <a:t>).</a:t>
            </a:r>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19</a:t>
            </a:fld>
            <a:endParaRPr lang="he-IL"/>
          </a:p>
        </p:txBody>
      </p:sp>
      <p:pic>
        <p:nvPicPr>
          <p:cNvPr id="8" name="תמונה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91" y="176780"/>
            <a:ext cx="1052286" cy="1052286"/>
          </a:xfrm>
          <a:prstGeom prst="rect">
            <a:avLst/>
          </a:prstGeom>
        </p:spPr>
      </p:pic>
      <p:pic>
        <p:nvPicPr>
          <p:cNvPr id="11" name="תמונה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789" y="2349130"/>
            <a:ext cx="754583" cy="754583"/>
          </a:xfrm>
          <a:prstGeom prst="rect">
            <a:avLst/>
          </a:prstGeom>
        </p:spPr>
      </p:pic>
    </p:spTree>
    <p:extLst>
      <p:ext uri="{BB962C8B-B14F-4D97-AF65-F5344CB8AC3E}">
        <p14:creationId xmlns:p14="http://schemas.microsoft.com/office/powerpoint/2010/main" val="176685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של מספר שקופית 4"/>
          <p:cNvSpPr>
            <a:spLocks noGrp="1"/>
          </p:cNvSpPr>
          <p:nvPr>
            <p:ph type="sldNum" sz="quarter" idx="12"/>
          </p:nvPr>
        </p:nvSpPr>
        <p:spPr/>
        <p:txBody>
          <a:bodyPr/>
          <a:lstStyle/>
          <a:p>
            <a:fld id="{00919D6F-0BAF-43AC-8E0E-4D80AD1B2F23}" type="slidenum">
              <a:rPr lang="he-IL" smtClean="0"/>
              <a:t>2</a:t>
            </a:fld>
            <a:endParaRPr lang="he-IL"/>
          </a:p>
        </p:txBody>
      </p:sp>
      <p:pic>
        <p:nvPicPr>
          <p:cNvPr id="2050" name="Picture 2" descr="תוצאת תמונה עבור ‪the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584" y="238665"/>
            <a:ext cx="6693798" cy="5909271"/>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p:cNvSpPr>
            <a:spLocks noGrp="1"/>
          </p:cNvSpPr>
          <p:nvPr>
            <p:ph type="title"/>
          </p:nvPr>
        </p:nvSpPr>
        <p:spPr>
          <a:xfrm>
            <a:off x="677334" y="152400"/>
            <a:ext cx="8596668" cy="1320800"/>
          </a:xfrm>
        </p:spPr>
        <p:txBody>
          <a:bodyPr/>
          <a:lstStyle/>
          <a:p>
            <a:pPr algn="r"/>
            <a:r>
              <a:rPr lang="he-IL" dirty="0"/>
              <a:t>הקדמה....</a:t>
            </a:r>
          </a:p>
        </p:txBody>
      </p:sp>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spTree>
    <p:extLst>
      <p:ext uri="{BB962C8B-B14F-4D97-AF65-F5344CB8AC3E}">
        <p14:creationId xmlns:p14="http://schemas.microsoft.com/office/powerpoint/2010/main" val="3293439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57085" y="1076669"/>
            <a:ext cx="8845831" cy="3880773"/>
          </a:xfrm>
        </p:spPr>
        <p:txBody>
          <a:bodyPr>
            <a:normAutofit/>
          </a:bodyPr>
          <a:lstStyle/>
          <a:p>
            <a:r>
              <a:rPr lang="he-IL" sz="1700" dirty="0"/>
              <a:t>ארגון התקינה הבינלאומי (סטנדרטים) </a:t>
            </a:r>
            <a:r>
              <a:rPr lang="en-US" sz="1700" dirty="0"/>
              <a:t>IEEE</a:t>
            </a:r>
            <a:r>
              <a:rPr lang="he-IL" sz="1700" dirty="0"/>
              <a:t> יצר את הסטנדרט להעברת נתונים בעזרת רכיבי </a:t>
            </a:r>
            <a:r>
              <a:rPr lang="en-US" sz="1700" dirty="0"/>
              <a:t>Wireless</a:t>
            </a:r>
            <a:r>
              <a:rPr lang="he-IL" sz="1700" dirty="0"/>
              <a:t>. כמו לדוגמה פס-הרוחב ועוצמת השידור של דגם מסויים.</a:t>
            </a:r>
          </a:p>
          <a:p>
            <a:r>
              <a:rPr lang="he-IL" sz="1700" dirty="0"/>
              <a:t>סטנדרט </a:t>
            </a:r>
            <a:r>
              <a:rPr lang="en-US" sz="1700" dirty="0"/>
              <a:t>IEEE 802.11 </a:t>
            </a:r>
            <a:r>
              <a:rPr lang="he-IL" sz="1700" dirty="0"/>
              <a:t> משמש תקן לרכיבי </a:t>
            </a:r>
            <a:r>
              <a:rPr lang="en-US" sz="1700" dirty="0"/>
              <a:t>Wi-fi</a:t>
            </a:r>
            <a:r>
              <a:rPr lang="he-IL" sz="1700" dirty="0"/>
              <a:t> ברשתות </a:t>
            </a:r>
            <a:r>
              <a:rPr lang="en-US" sz="1700" dirty="0"/>
              <a:t>LAN</a:t>
            </a:r>
            <a:r>
              <a:rPr lang="he-IL" sz="1700" dirty="0"/>
              <a:t>.</a:t>
            </a:r>
          </a:p>
          <a:p>
            <a:r>
              <a:rPr lang="he-IL" sz="1700" dirty="0"/>
              <a:t>רכיבי </a:t>
            </a:r>
            <a:r>
              <a:rPr lang="en-US" sz="1700" dirty="0"/>
              <a:t>wi-fi</a:t>
            </a:r>
            <a:r>
              <a:rPr lang="he-IL" sz="1700" dirty="0"/>
              <a:t> ברשתות </a:t>
            </a:r>
            <a:r>
              <a:rPr lang="en-US" sz="1700" dirty="0"/>
              <a:t>LAN</a:t>
            </a:r>
            <a:r>
              <a:rPr lang="he-IL" sz="1700" dirty="0"/>
              <a:t>:</a:t>
            </a:r>
          </a:p>
          <a:p>
            <a:r>
              <a:rPr lang="en-US" sz="1700" dirty="0"/>
              <a:t>Wireless Access Point (AP)</a:t>
            </a:r>
            <a:r>
              <a:rPr lang="he-IL" sz="1700" dirty="0"/>
              <a:t>-רכיב אל-חוטי שמנהל ומחבר משתמשים (ניידים, סמארטפונים) בעזרת גלי-רדיו לתשתית הרשת הקווית. מתווך בין רשת חוטית לאל-חוטית.</a:t>
            </a:r>
          </a:p>
          <a:p>
            <a:r>
              <a:rPr lang="en-US" sz="1700" dirty="0"/>
              <a:t>Wireless NIC adapters</a:t>
            </a:r>
            <a:r>
              <a:rPr lang="he-IL" sz="1700" dirty="0"/>
              <a:t>-רכיב אל-חוטי שקיים בכל מכשיר משתמש, ומאפשר לו את היכולת להתחבר לרשת </a:t>
            </a:r>
            <a:r>
              <a:rPr lang="en-US" sz="1700" dirty="0"/>
              <a:t>Wi-fi</a:t>
            </a:r>
            <a:r>
              <a:rPr lang="he-IL" sz="1700" dirty="0"/>
              <a:t>. כרטיס רשת אל-חוטי.</a:t>
            </a:r>
          </a:p>
          <a:p>
            <a:r>
              <a:rPr lang="en-US" sz="1700" dirty="0"/>
              <a:t>IEEE 802.11 Standards</a:t>
            </a:r>
            <a:r>
              <a:rPr lang="he-IL" sz="1700" dirty="0"/>
              <a:t>:</a:t>
            </a:r>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20</a:t>
            </a:fld>
            <a:endParaRPr lang="he-IL"/>
          </a:p>
        </p:txBody>
      </p:sp>
      <p:sp>
        <p:nvSpPr>
          <p:cNvPr id="6" name="כותרת 1"/>
          <p:cNvSpPr>
            <a:spLocks noGrp="1"/>
          </p:cNvSpPr>
          <p:nvPr>
            <p:ph type="title"/>
          </p:nvPr>
        </p:nvSpPr>
        <p:spPr>
          <a:xfrm>
            <a:off x="1268792" y="465030"/>
            <a:ext cx="3811209" cy="611639"/>
          </a:xfrm>
        </p:spPr>
        <p:txBody>
          <a:bodyPr>
            <a:normAutofit fontScale="90000"/>
          </a:bodyPr>
          <a:lstStyle/>
          <a:p>
            <a:r>
              <a:rPr lang="en-US" sz="4400" dirty="0"/>
              <a:t>Wireless Media</a:t>
            </a:r>
            <a:endParaRPr lang="he-IL" sz="4400" dirty="0"/>
          </a:p>
        </p:txBody>
      </p:sp>
      <p:pic>
        <p:nvPicPr>
          <p:cNvPr id="7" name="תמונה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91" y="24383"/>
            <a:ext cx="1052286" cy="1052286"/>
          </a:xfrm>
          <a:prstGeom prst="rect">
            <a:avLst/>
          </a:prstGeom>
        </p:spPr>
      </p:pic>
      <p:graphicFrame>
        <p:nvGraphicFramePr>
          <p:cNvPr id="8" name="טבלה 7"/>
          <p:cNvGraphicFramePr>
            <a:graphicFrameLocks noGrp="1"/>
          </p:cNvGraphicFramePr>
          <p:nvPr>
            <p:extLst>
              <p:ext uri="{D42A27DB-BD31-4B8C-83A1-F6EECF244321}">
                <p14:modId xmlns:p14="http://schemas.microsoft.com/office/powerpoint/2010/main" val="2564343295"/>
              </p:ext>
            </p:extLst>
          </p:nvPr>
        </p:nvGraphicFramePr>
        <p:xfrm>
          <a:off x="1682918" y="4132218"/>
          <a:ext cx="6654798" cy="1974137"/>
        </p:xfrm>
        <a:graphic>
          <a:graphicData uri="http://schemas.openxmlformats.org/drawingml/2006/table">
            <a:tbl>
              <a:tblPr rtl="1" firstRow="1" bandRow="1">
                <a:tableStyleId>{5C22544A-7EE6-4342-B048-85BDC9FD1C3A}</a:tableStyleId>
              </a:tblPr>
              <a:tblGrid>
                <a:gridCol w="1835274">
                  <a:extLst>
                    <a:ext uri="{9D8B030D-6E8A-4147-A177-3AD203B41FA5}">
                      <a16:colId xmlns:a16="http://schemas.microsoft.com/office/drawing/2014/main" val="1468752734"/>
                    </a:ext>
                  </a:extLst>
                </a:gridCol>
                <a:gridCol w="1819853">
                  <a:extLst>
                    <a:ext uri="{9D8B030D-6E8A-4147-A177-3AD203B41FA5}">
                      <a16:colId xmlns:a16="http://schemas.microsoft.com/office/drawing/2014/main" val="1233431815"/>
                    </a:ext>
                  </a:extLst>
                </a:gridCol>
                <a:gridCol w="1665201">
                  <a:extLst>
                    <a:ext uri="{9D8B030D-6E8A-4147-A177-3AD203B41FA5}">
                      <a16:colId xmlns:a16="http://schemas.microsoft.com/office/drawing/2014/main" val="3980633537"/>
                    </a:ext>
                  </a:extLst>
                </a:gridCol>
                <a:gridCol w="1334470">
                  <a:extLst>
                    <a:ext uri="{9D8B030D-6E8A-4147-A177-3AD203B41FA5}">
                      <a16:colId xmlns:a16="http://schemas.microsoft.com/office/drawing/2014/main" val="4277505109"/>
                    </a:ext>
                  </a:extLst>
                </a:gridCol>
              </a:tblGrid>
              <a:tr h="255661">
                <a:tc>
                  <a:txBody>
                    <a:bodyPr/>
                    <a:lstStyle/>
                    <a:p>
                      <a:pPr algn="l" rtl="1"/>
                      <a:r>
                        <a:rPr lang="en-US" sz="1200" dirty="0">
                          <a:latin typeface="Calibri" panose="020F0502020204030204" pitchFamily="34" charset="0"/>
                          <a:cs typeface="Calibri" panose="020F0502020204030204" pitchFamily="34" charset="0"/>
                        </a:rPr>
                        <a:t>Backward Compatible</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Frequency</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Maximum Speed</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Standard</a:t>
                      </a:r>
                      <a:endParaRPr lang="he-IL"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32140217"/>
                  </a:ext>
                </a:extLst>
              </a:tr>
              <a:tr h="255661">
                <a:tc>
                  <a:txBody>
                    <a:bodyPr/>
                    <a:lstStyle/>
                    <a:p>
                      <a:pPr algn="l" rtl="1"/>
                      <a:r>
                        <a:rPr lang="en-US" sz="1200" dirty="0">
                          <a:latin typeface="Calibri" panose="020F0502020204030204" pitchFamily="34" charset="0"/>
                          <a:cs typeface="Calibri" panose="020F0502020204030204" pitchFamily="34" charset="0"/>
                        </a:rPr>
                        <a:t>no</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5 GHz</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54 Mb\s</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802.11a</a:t>
                      </a:r>
                      <a:endParaRPr lang="he-IL"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39010458"/>
                  </a:ext>
                </a:extLst>
              </a:tr>
              <a:tr h="255661">
                <a:tc>
                  <a:txBody>
                    <a:bodyPr/>
                    <a:lstStyle/>
                    <a:p>
                      <a:pPr algn="l" rtl="1"/>
                      <a:r>
                        <a:rPr lang="en-US" sz="1200" dirty="0">
                          <a:latin typeface="Calibri" panose="020F0502020204030204" pitchFamily="34" charset="0"/>
                          <a:cs typeface="Calibri" panose="020F0502020204030204" pitchFamily="34" charset="0"/>
                        </a:rPr>
                        <a:t>no</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2.4 GHz</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11 Mb\s</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802.11b</a:t>
                      </a:r>
                      <a:endParaRPr lang="he-IL"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24598496"/>
                  </a:ext>
                </a:extLst>
              </a:tr>
              <a:tr h="255661">
                <a:tc>
                  <a:txBody>
                    <a:bodyPr/>
                    <a:lstStyle/>
                    <a:p>
                      <a:pPr algn="l" rtl="1"/>
                      <a:r>
                        <a:rPr lang="en-US" sz="1200" dirty="0">
                          <a:latin typeface="Calibri" panose="020F0502020204030204" pitchFamily="34" charset="0"/>
                          <a:cs typeface="Calibri" panose="020F0502020204030204" pitchFamily="34" charset="0"/>
                        </a:rPr>
                        <a:t>802.11a</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2.4 GHz</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54 Mb\s</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802.11g</a:t>
                      </a:r>
                      <a:endParaRPr lang="he-IL"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6283095"/>
                  </a:ext>
                </a:extLst>
              </a:tr>
              <a:tr h="255661">
                <a:tc>
                  <a:txBody>
                    <a:bodyPr/>
                    <a:lstStyle/>
                    <a:p>
                      <a:pPr algn="l" rtl="1"/>
                      <a:r>
                        <a:rPr lang="en-US" sz="1200" dirty="0">
                          <a:latin typeface="Calibri" panose="020F0502020204030204" pitchFamily="34" charset="0"/>
                          <a:cs typeface="Calibri" panose="020F0502020204030204" pitchFamily="34" charset="0"/>
                        </a:rPr>
                        <a:t>802.11a\b\g</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2.4 GHz &amp; 5 GHz</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600 Mb\s</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802.11n</a:t>
                      </a:r>
                      <a:endParaRPr lang="he-IL"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32725694"/>
                  </a:ext>
                </a:extLst>
              </a:tr>
              <a:tr h="255661">
                <a:tc>
                  <a:txBody>
                    <a:bodyPr/>
                    <a:lstStyle/>
                    <a:p>
                      <a:pPr marL="0" marR="0" lvl="0" indent="0" algn="l" defTabSz="457200" rtl="1"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802.11a\n</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5 GHz</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1.3 Gb\s</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802.11ac</a:t>
                      </a:r>
                      <a:endParaRPr lang="he-IL"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74159447"/>
                  </a:ext>
                </a:extLst>
              </a:tr>
              <a:tr h="328217">
                <a:tc>
                  <a:txBody>
                    <a:bodyPr/>
                    <a:lstStyle/>
                    <a:p>
                      <a:pPr marL="0" marR="0" lvl="0" indent="0" algn="l" defTabSz="457200" rtl="1"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802.11a\b\g\n\ac</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2.4\5\60 GHz</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7 Gb\s</a:t>
                      </a:r>
                      <a:endParaRPr lang="he-IL" sz="1200" dirty="0">
                        <a:latin typeface="Calibri" panose="020F0502020204030204" pitchFamily="34" charset="0"/>
                        <a:cs typeface="Calibri" panose="020F0502020204030204" pitchFamily="34" charset="0"/>
                      </a:endParaRPr>
                    </a:p>
                  </a:txBody>
                  <a:tcPr/>
                </a:tc>
                <a:tc>
                  <a:txBody>
                    <a:bodyPr/>
                    <a:lstStyle/>
                    <a:p>
                      <a:pPr algn="l" rtl="1"/>
                      <a:r>
                        <a:rPr lang="en-US" sz="1200" dirty="0">
                          <a:latin typeface="Calibri" panose="020F0502020204030204" pitchFamily="34" charset="0"/>
                          <a:cs typeface="Calibri" panose="020F0502020204030204" pitchFamily="34" charset="0"/>
                        </a:rPr>
                        <a:t>802.11ad</a:t>
                      </a:r>
                      <a:endParaRPr lang="he-IL"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49528259"/>
                  </a:ext>
                </a:extLst>
              </a:tr>
            </a:tbl>
          </a:graphicData>
        </a:graphic>
      </p:graphicFrame>
    </p:spTree>
    <p:extLst>
      <p:ext uri="{BB962C8B-B14F-4D97-AF65-F5344CB8AC3E}">
        <p14:creationId xmlns:p14="http://schemas.microsoft.com/office/powerpoint/2010/main" val="300062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12742" y="216408"/>
            <a:ext cx="8596668" cy="1320800"/>
          </a:xfrm>
        </p:spPr>
        <p:txBody>
          <a:bodyPr/>
          <a:lstStyle/>
          <a:p>
            <a:pPr algn="r"/>
            <a:r>
              <a:rPr lang="he-IL" dirty="0"/>
              <a:t>סיכום המדיות...</a:t>
            </a:r>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21</a:t>
            </a:fld>
            <a:endParaRPr lang="he-IL"/>
          </a:p>
        </p:txBody>
      </p:sp>
      <p:graphicFrame>
        <p:nvGraphicFramePr>
          <p:cNvPr id="6" name="מציין מיקום תוכן 3"/>
          <p:cNvGraphicFramePr>
            <a:graphicFrameLocks/>
          </p:cNvGraphicFramePr>
          <p:nvPr>
            <p:extLst>
              <p:ext uri="{D42A27DB-BD31-4B8C-83A1-F6EECF244321}">
                <p14:modId xmlns:p14="http://schemas.microsoft.com/office/powerpoint/2010/main" val="270742318"/>
              </p:ext>
            </p:extLst>
          </p:nvPr>
        </p:nvGraphicFramePr>
        <p:xfrm>
          <a:off x="778628" y="1015620"/>
          <a:ext cx="8064895" cy="3744416"/>
        </p:xfrm>
        <a:graphic>
          <a:graphicData uri="http://schemas.openxmlformats.org/drawingml/2006/table">
            <a:tbl>
              <a:tblPr rtl="1" firstRow="1" bandRow="1">
                <a:tableStyleId>{5C22544A-7EE6-4342-B048-85BDC9FD1C3A}</a:tableStyleId>
              </a:tblPr>
              <a:tblGrid>
                <a:gridCol w="1612979">
                  <a:extLst>
                    <a:ext uri="{9D8B030D-6E8A-4147-A177-3AD203B41FA5}">
                      <a16:colId xmlns:a16="http://schemas.microsoft.com/office/drawing/2014/main" val="20000"/>
                    </a:ext>
                  </a:extLst>
                </a:gridCol>
                <a:gridCol w="1612979">
                  <a:extLst>
                    <a:ext uri="{9D8B030D-6E8A-4147-A177-3AD203B41FA5}">
                      <a16:colId xmlns:a16="http://schemas.microsoft.com/office/drawing/2014/main" val="20001"/>
                    </a:ext>
                  </a:extLst>
                </a:gridCol>
                <a:gridCol w="1612979">
                  <a:extLst>
                    <a:ext uri="{9D8B030D-6E8A-4147-A177-3AD203B41FA5}">
                      <a16:colId xmlns:a16="http://schemas.microsoft.com/office/drawing/2014/main" val="20002"/>
                    </a:ext>
                  </a:extLst>
                </a:gridCol>
                <a:gridCol w="1612979">
                  <a:extLst>
                    <a:ext uri="{9D8B030D-6E8A-4147-A177-3AD203B41FA5}">
                      <a16:colId xmlns:a16="http://schemas.microsoft.com/office/drawing/2014/main" val="20003"/>
                    </a:ext>
                  </a:extLst>
                </a:gridCol>
                <a:gridCol w="1612979">
                  <a:extLst>
                    <a:ext uri="{9D8B030D-6E8A-4147-A177-3AD203B41FA5}">
                      <a16:colId xmlns:a16="http://schemas.microsoft.com/office/drawing/2014/main" val="20004"/>
                    </a:ext>
                  </a:extLst>
                </a:gridCol>
              </a:tblGrid>
              <a:tr h="693287">
                <a:tc>
                  <a:txBody>
                    <a:bodyPr/>
                    <a:lstStyle/>
                    <a:p>
                      <a:pPr rtl="1"/>
                      <a:r>
                        <a:rPr lang="he-IL" sz="1400" dirty="0">
                          <a:latin typeface="Guttman David" pitchFamily="2" charset="-79"/>
                          <a:cs typeface="Guttman David" pitchFamily="2" charset="-79"/>
                        </a:rPr>
                        <a:t>סוג</a:t>
                      </a:r>
                    </a:p>
                  </a:txBody>
                  <a:tcPr/>
                </a:tc>
                <a:tc>
                  <a:txBody>
                    <a:bodyPr/>
                    <a:lstStyle/>
                    <a:p>
                      <a:pPr rtl="1"/>
                      <a:r>
                        <a:rPr lang="he-IL" sz="1400" dirty="0">
                          <a:latin typeface="Guttman David" pitchFamily="2" charset="-79"/>
                          <a:cs typeface="Guttman David" pitchFamily="2" charset="-79"/>
                        </a:rPr>
                        <a:t>מהירות</a:t>
                      </a:r>
                    </a:p>
                  </a:txBody>
                  <a:tcPr/>
                </a:tc>
                <a:tc>
                  <a:txBody>
                    <a:bodyPr/>
                    <a:lstStyle/>
                    <a:p>
                      <a:pPr rtl="1"/>
                      <a:r>
                        <a:rPr lang="he-IL" sz="1400" dirty="0">
                          <a:latin typeface="Guttman David" pitchFamily="2" charset="-79"/>
                          <a:cs typeface="Guttman David" pitchFamily="2" charset="-79"/>
                        </a:rPr>
                        <a:t>מרחק שידור</a:t>
                      </a:r>
                    </a:p>
                  </a:txBody>
                  <a:tcPr/>
                </a:tc>
                <a:tc>
                  <a:txBody>
                    <a:bodyPr/>
                    <a:lstStyle/>
                    <a:p>
                      <a:pPr rtl="1"/>
                      <a:r>
                        <a:rPr lang="he-IL" sz="1400" dirty="0">
                          <a:latin typeface="Guttman David" pitchFamily="2" charset="-79"/>
                          <a:cs typeface="Guttman David" pitchFamily="2" charset="-79"/>
                        </a:rPr>
                        <a:t>עלות</a:t>
                      </a:r>
                    </a:p>
                  </a:txBody>
                  <a:tcPr/>
                </a:tc>
                <a:tc>
                  <a:txBody>
                    <a:bodyPr/>
                    <a:lstStyle/>
                    <a:p>
                      <a:pPr rtl="1"/>
                      <a:r>
                        <a:rPr lang="he-IL" sz="1400" dirty="0">
                          <a:latin typeface="Guttman David" pitchFamily="2" charset="-79"/>
                          <a:cs typeface="Guttman David" pitchFamily="2" charset="-79"/>
                        </a:rPr>
                        <a:t>הערות</a:t>
                      </a:r>
                    </a:p>
                  </a:txBody>
                  <a:tcPr/>
                </a:tc>
                <a:extLst>
                  <a:ext uri="{0D108BD9-81ED-4DB2-BD59-A6C34878D82A}">
                    <a16:rowId xmlns:a16="http://schemas.microsoft.com/office/drawing/2014/main" val="10000"/>
                  </a:ext>
                </a:extLst>
              </a:tr>
              <a:tr h="818881">
                <a:tc>
                  <a:txBody>
                    <a:bodyPr/>
                    <a:lstStyle/>
                    <a:p>
                      <a:pPr rtl="1"/>
                      <a:r>
                        <a:rPr lang="he-IL" sz="1400" dirty="0">
                          <a:latin typeface="Guttman David" pitchFamily="2" charset="-79"/>
                          <a:cs typeface="Guttman David" pitchFamily="2" charset="-79"/>
                        </a:rPr>
                        <a:t>נחושת-</a:t>
                      </a:r>
                      <a:r>
                        <a:rPr lang="he-IL" sz="1400" baseline="0" dirty="0">
                          <a:latin typeface="Guttman David" pitchFamily="2" charset="-79"/>
                          <a:cs typeface="Guttman David" pitchFamily="2" charset="-79"/>
                        </a:rPr>
                        <a:t> </a:t>
                      </a:r>
                      <a:r>
                        <a:rPr lang="en-US" sz="1400" baseline="0" dirty="0">
                          <a:cs typeface="Guttman David" pitchFamily="2" charset="-79"/>
                        </a:rPr>
                        <a:t>UTP, STP</a:t>
                      </a:r>
                      <a:endParaRPr lang="he-IL" sz="1400" dirty="0">
                        <a:latin typeface="Guttman David" pitchFamily="2" charset="-79"/>
                        <a:cs typeface="Guttman David" pitchFamily="2" charset="-79"/>
                      </a:endParaRPr>
                    </a:p>
                  </a:txBody>
                  <a:tcPr/>
                </a:tc>
                <a:tc>
                  <a:txBody>
                    <a:bodyPr/>
                    <a:lstStyle/>
                    <a:p>
                      <a:pPr rtl="1"/>
                      <a:r>
                        <a:rPr lang="en-US" sz="1400" dirty="0">
                          <a:cs typeface="Guttman David" pitchFamily="2" charset="-79"/>
                        </a:rPr>
                        <a:t>10MB-10GB</a:t>
                      </a:r>
                      <a:endParaRPr lang="he-IL" sz="1400" dirty="0">
                        <a:latin typeface="Guttman David" pitchFamily="2" charset="-79"/>
                        <a:cs typeface="Guttman David" pitchFamily="2" charset="-79"/>
                      </a:endParaRPr>
                    </a:p>
                  </a:txBody>
                  <a:tcPr/>
                </a:tc>
                <a:tc>
                  <a:txBody>
                    <a:bodyPr/>
                    <a:lstStyle/>
                    <a:p>
                      <a:pPr rtl="1"/>
                      <a:r>
                        <a:rPr lang="en-US" sz="1400" dirty="0">
                          <a:cs typeface="Guttman David" pitchFamily="2" charset="-79"/>
                        </a:rPr>
                        <a:t>1-100M</a:t>
                      </a:r>
                      <a:endParaRPr lang="he-IL" sz="1400" dirty="0">
                        <a:latin typeface="Guttman David" pitchFamily="2" charset="-79"/>
                        <a:cs typeface="Guttman David" pitchFamily="2" charset="-79"/>
                      </a:endParaRPr>
                    </a:p>
                  </a:txBody>
                  <a:tcPr/>
                </a:tc>
                <a:tc>
                  <a:txBody>
                    <a:bodyPr/>
                    <a:lstStyle/>
                    <a:p>
                      <a:pPr rtl="1"/>
                      <a:r>
                        <a:rPr lang="he-IL" sz="1400" dirty="0">
                          <a:latin typeface="Guttman David" pitchFamily="2" charset="-79"/>
                          <a:cs typeface="Guttman David" pitchFamily="2" charset="-79"/>
                        </a:rPr>
                        <a:t>זול</a:t>
                      </a:r>
                    </a:p>
                  </a:txBody>
                  <a:tcPr/>
                </a:tc>
                <a:tc>
                  <a:txBody>
                    <a:bodyPr/>
                    <a:lstStyle/>
                    <a:p>
                      <a:pPr rtl="1"/>
                      <a:r>
                        <a:rPr lang="he-IL" sz="1400" dirty="0">
                          <a:latin typeface="Guttman David" pitchFamily="2" charset="-79"/>
                          <a:cs typeface="Guttman David" pitchFamily="2" charset="-79"/>
                        </a:rPr>
                        <a:t>מושפע</a:t>
                      </a:r>
                      <a:r>
                        <a:rPr lang="he-IL" sz="1400" baseline="0" dirty="0">
                          <a:latin typeface="Guttman David" pitchFamily="2" charset="-79"/>
                          <a:cs typeface="Guttman David" pitchFamily="2" charset="-79"/>
                        </a:rPr>
                        <a:t> מהפרעות אלקטרו-מגנטיות וגלי רדיו.</a:t>
                      </a:r>
                      <a:endParaRPr lang="he-IL" sz="1400" dirty="0">
                        <a:latin typeface="Guttman David" pitchFamily="2" charset="-79"/>
                        <a:cs typeface="Guttman David" pitchFamily="2" charset="-79"/>
                      </a:endParaRPr>
                    </a:p>
                  </a:txBody>
                  <a:tcPr/>
                </a:tc>
                <a:extLst>
                  <a:ext uri="{0D108BD9-81ED-4DB2-BD59-A6C34878D82A}">
                    <a16:rowId xmlns:a16="http://schemas.microsoft.com/office/drawing/2014/main" val="10001"/>
                  </a:ext>
                </a:extLst>
              </a:tr>
              <a:tr h="1008112">
                <a:tc>
                  <a:txBody>
                    <a:bodyPr/>
                    <a:lstStyle/>
                    <a:p>
                      <a:pPr rtl="1"/>
                      <a:r>
                        <a:rPr lang="he-IL" sz="1400" dirty="0">
                          <a:latin typeface="Guttman David" pitchFamily="2" charset="-79"/>
                          <a:cs typeface="Guttman David" pitchFamily="2" charset="-79"/>
                        </a:rPr>
                        <a:t>כבל אופטי</a:t>
                      </a:r>
                    </a:p>
                  </a:txBody>
                  <a:tcPr/>
                </a:tc>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sz="1400" dirty="0">
                          <a:cs typeface="Guttman David" pitchFamily="2" charset="-79"/>
                        </a:rPr>
                        <a:t>10MB-100GB</a:t>
                      </a:r>
                      <a:endParaRPr lang="he-IL" sz="1400" dirty="0">
                        <a:latin typeface="Guttman David" pitchFamily="2" charset="-79"/>
                        <a:cs typeface="Guttman David" pitchFamily="2" charset="-79"/>
                      </a:endParaRPr>
                    </a:p>
                    <a:p>
                      <a:pPr rtl="1"/>
                      <a:endParaRPr lang="he-IL" sz="1400" dirty="0">
                        <a:latin typeface="Guttman David" pitchFamily="2" charset="-79"/>
                        <a:cs typeface="Guttman David" pitchFamily="2" charset="-79"/>
                      </a:endParaRPr>
                    </a:p>
                  </a:txBody>
                  <a:tcPr/>
                </a:tc>
                <a:tc>
                  <a:txBody>
                    <a:bodyPr/>
                    <a:lstStyle/>
                    <a:p>
                      <a:pPr rtl="1"/>
                      <a:r>
                        <a:rPr lang="en-US" sz="1400" dirty="0">
                          <a:cs typeface="Guttman David" pitchFamily="2" charset="-79"/>
                        </a:rPr>
                        <a:t>1-100,000M</a:t>
                      </a:r>
                      <a:endParaRPr lang="he-IL" sz="1400" dirty="0">
                        <a:latin typeface="Guttman David" pitchFamily="2" charset="-79"/>
                        <a:cs typeface="Guttman David" pitchFamily="2" charset="-79"/>
                      </a:endParaRPr>
                    </a:p>
                  </a:txBody>
                  <a:tcPr/>
                </a:tc>
                <a:tc>
                  <a:txBody>
                    <a:bodyPr/>
                    <a:lstStyle/>
                    <a:p>
                      <a:pPr rtl="1"/>
                      <a:r>
                        <a:rPr lang="he-IL" sz="1400" dirty="0">
                          <a:latin typeface="Guttman David" pitchFamily="2" charset="-79"/>
                          <a:cs typeface="Guttman David" pitchFamily="2" charset="-79"/>
                        </a:rPr>
                        <a:t>יקר</a:t>
                      </a:r>
                    </a:p>
                  </a:txBody>
                  <a:tcPr/>
                </a:tc>
                <a:tc>
                  <a:txBody>
                    <a:bodyPr/>
                    <a:lstStyle/>
                    <a:p>
                      <a:pPr rtl="1"/>
                      <a:r>
                        <a:rPr lang="he-IL" sz="1400" dirty="0">
                          <a:latin typeface="Guttman David" pitchFamily="2" charset="-79"/>
                          <a:cs typeface="Guttman David" pitchFamily="2" charset="-79"/>
                        </a:rPr>
                        <a:t>לא גמיש כמו כבלי</a:t>
                      </a:r>
                      <a:r>
                        <a:rPr lang="he-IL" sz="1400" baseline="0" dirty="0">
                          <a:latin typeface="Guttman David" pitchFamily="2" charset="-79"/>
                          <a:cs typeface="Guttman David" pitchFamily="2" charset="-79"/>
                        </a:rPr>
                        <a:t> נחושת ודורש ציוד קצה יקר.</a:t>
                      </a:r>
                      <a:endParaRPr lang="he-IL" sz="1400" dirty="0">
                        <a:latin typeface="Guttman David" pitchFamily="2" charset="-79"/>
                        <a:cs typeface="Guttman David" pitchFamily="2" charset="-79"/>
                      </a:endParaRPr>
                    </a:p>
                  </a:txBody>
                  <a:tcPr/>
                </a:tc>
                <a:extLst>
                  <a:ext uri="{0D108BD9-81ED-4DB2-BD59-A6C34878D82A}">
                    <a16:rowId xmlns:a16="http://schemas.microsoft.com/office/drawing/2014/main" val="10002"/>
                  </a:ext>
                </a:extLst>
              </a:tr>
              <a:tr h="1224136">
                <a:tc>
                  <a:txBody>
                    <a:bodyPr/>
                    <a:lstStyle/>
                    <a:p>
                      <a:pPr rtl="1"/>
                      <a:r>
                        <a:rPr lang="en-US" sz="1400" dirty="0">
                          <a:cs typeface="Guttman David" pitchFamily="2" charset="-79"/>
                        </a:rPr>
                        <a:t>Wi</a:t>
                      </a:r>
                      <a:r>
                        <a:rPr lang="en-US" sz="1400" baseline="0" dirty="0">
                          <a:cs typeface="Guttman David" pitchFamily="2" charset="-79"/>
                        </a:rPr>
                        <a:t> -Fi</a:t>
                      </a:r>
                      <a:endParaRPr lang="he-IL" sz="1400" dirty="0">
                        <a:latin typeface="Guttman David" pitchFamily="2" charset="-79"/>
                        <a:cs typeface="Guttman David" pitchFamily="2" charset="-79"/>
                      </a:endParaRPr>
                    </a:p>
                  </a:txBody>
                  <a:tcPr/>
                </a:tc>
                <a:tc>
                  <a:txBody>
                    <a:bodyPr/>
                    <a:lstStyle/>
                    <a:p>
                      <a:pPr rtl="1"/>
                      <a:r>
                        <a:rPr lang="en-US" sz="1400" dirty="0">
                          <a:cs typeface="Guttman David" pitchFamily="2" charset="-79"/>
                        </a:rPr>
                        <a:t>54MB-7GB</a:t>
                      </a:r>
                      <a:endParaRPr lang="he-IL" sz="1400" dirty="0">
                        <a:latin typeface="Guttman David" pitchFamily="2" charset="-79"/>
                        <a:cs typeface="Guttman David" pitchFamily="2" charset="-79"/>
                      </a:endParaRPr>
                    </a:p>
                  </a:txBody>
                  <a:tcPr/>
                </a:tc>
                <a:tc>
                  <a:txBody>
                    <a:bodyPr/>
                    <a:lstStyle/>
                    <a:p>
                      <a:pPr rtl="1"/>
                      <a:r>
                        <a:rPr lang="he-IL" sz="1400" dirty="0">
                          <a:latin typeface="Guttman David" pitchFamily="2" charset="-79"/>
                          <a:cs typeface="Guttman David" pitchFamily="2" charset="-79"/>
                        </a:rPr>
                        <a:t>תלוי</a:t>
                      </a:r>
                      <a:r>
                        <a:rPr lang="he-IL" sz="1400" baseline="0" dirty="0">
                          <a:latin typeface="Guttman David" pitchFamily="2" charset="-79"/>
                          <a:cs typeface="Guttman David" pitchFamily="2" charset="-79"/>
                        </a:rPr>
                        <a:t> בעיצוב המבנה ובעוצמת המשדר.</a:t>
                      </a:r>
                      <a:endParaRPr lang="he-IL" sz="1400" dirty="0">
                        <a:latin typeface="Guttman David" pitchFamily="2" charset="-79"/>
                        <a:cs typeface="Guttman David" pitchFamily="2" charset="-79"/>
                      </a:endParaRPr>
                    </a:p>
                  </a:txBody>
                  <a:tcPr/>
                </a:tc>
                <a:tc>
                  <a:txBody>
                    <a:bodyPr/>
                    <a:lstStyle/>
                    <a:p>
                      <a:pPr rtl="1"/>
                      <a:r>
                        <a:rPr lang="he-IL" sz="1400" dirty="0">
                          <a:latin typeface="Guttman David" pitchFamily="2" charset="-79"/>
                          <a:cs typeface="Guttman David" pitchFamily="2" charset="-79"/>
                        </a:rPr>
                        <a:t>זול יחסית</a:t>
                      </a:r>
                    </a:p>
                  </a:txBody>
                  <a:tcPr/>
                </a:tc>
                <a:tc>
                  <a:txBody>
                    <a:bodyPr/>
                    <a:lstStyle/>
                    <a:p>
                      <a:pPr rtl="1"/>
                      <a:r>
                        <a:rPr lang="he-IL" sz="1400" dirty="0">
                          <a:latin typeface="Guttman David" pitchFamily="2" charset="-79"/>
                          <a:cs typeface="Guttman David" pitchFamily="2" charset="-79"/>
                        </a:rPr>
                        <a:t>קליטה</a:t>
                      </a:r>
                      <a:r>
                        <a:rPr lang="he-IL" sz="1400" baseline="0" dirty="0">
                          <a:latin typeface="Guttman David" pitchFamily="2" charset="-79"/>
                          <a:cs typeface="Guttman David" pitchFamily="2" charset="-79"/>
                        </a:rPr>
                        <a:t> יכולה להשתנות על פי תוואי השטח.</a:t>
                      </a:r>
                      <a:endParaRPr lang="he-IL" sz="1400" dirty="0">
                        <a:latin typeface="Guttman David" pitchFamily="2" charset="-79"/>
                        <a:cs typeface="Guttman David" pitchFamily="2" charset="-79"/>
                      </a:endParaRPr>
                    </a:p>
                  </a:txBody>
                  <a:tcPr/>
                </a:tc>
                <a:extLst>
                  <a:ext uri="{0D108BD9-81ED-4DB2-BD59-A6C34878D82A}">
                    <a16:rowId xmlns:a16="http://schemas.microsoft.com/office/drawing/2014/main" val="10003"/>
                  </a:ext>
                </a:extLst>
              </a:tr>
            </a:tbl>
          </a:graphicData>
        </a:graphic>
      </p:graphicFrame>
      <p:pic>
        <p:nvPicPr>
          <p:cNvPr id="10250" name="Picture 10" descr="https://thumbs.dreamstime.com/z/earth-connect-cable-2685820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884"/>
          <a:stretch/>
        </p:blipFill>
        <p:spPr bwMode="auto">
          <a:xfrm>
            <a:off x="3262728" y="4760036"/>
            <a:ext cx="2827521" cy="21105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393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094700" y="4330079"/>
            <a:ext cx="7396818" cy="1952691"/>
          </a:xfrm>
        </p:spPr>
        <p:txBody>
          <a:bodyPr>
            <a:normAutofit lnSpcReduction="10000"/>
          </a:bodyPr>
          <a:lstStyle/>
          <a:p>
            <a:r>
              <a:rPr lang="he-IL" dirty="0"/>
              <a:t>ה-</a:t>
            </a:r>
            <a:r>
              <a:rPr lang="en-US" dirty="0"/>
              <a:t>Router</a:t>
            </a:r>
            <a:r>
              <a:rPr lang="he-IL" dirty="0"/>
              <a:t> הביתי הוא לא רכיב רשת אחד אלא ארבעה רכיבי רשת שונים:</a:t>
            </a:r>
          </a:p>
          <a:p>
            <a:r>
              <a:rPr lang="he-IL" dirty="0"/>
              <a:t>1.</a:t>
            </a:r>
            <a:r>
              <a:rPr lang="en-US" dirty="0"/>
              <a:t>Router</a:t>
            </a:r>
          </a:p>
          <a:p>
            <a:r>
              <a:rPr lang="en-US" dirty="0"/>
              <a:t>2</a:t>
            </a:r>
            <a:r>
              <a:rPr lang="he-IL" dirty="0"/>
              <a:t>.</a:t>
            </a:r>
            <a:r>
              <a:rPr lang="en-US" dirty="0"/>
              <a:t>Switch</a:t>
            </a:r>
          </a:p>
          <a:p>
            <a:r>
              <a:rPr lang="en-US" dirty="0"/>
              <a:t>3</a:t>
            </a:r>
            <a:r>
              <a:rPr lang="he-IL" dirty="0"/>
              <a:t>.</a:t>
            </a:r>
            <a:r>
              <a:rPr lang="en-US" dirty="0"/>
              <a:t>Wireless Access Point</a:t>
            </a:r>
          </a:p>
          <a:p>
            <a:r>
              <a:rPr lang="he-IL" dirty="0"/>
              <a:t>4.</a:t>
            </a:r>
            <a:r>
              <a:rPr lang="en-US" dirty="0"/>
              <a:t>Firewall</a:t>
            </a:r>
          </a:p>
        </p:txBody>
      </p:sp>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22</a:t>
            </a:fld>
            <a:endParaRPr lang="he-IL"/>
          </a:p>
        </p:txBody>
      </p:sp>
      <p:pic>
        <p:nvPicPr>
          <p:cNvPr id="4098" name="Picture 2" descr="http://cdn.arstechnica.net/wp-content/uploads/2014/01/Linksys_WRT1900AC_Router_Front_Final1-640x3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594" y="442354"/>
            <a:ext cx="5497260" cy="3032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כותרת 1"/>
          <p:cNvSpPr>
            <a:spLocks noGrp="1"/>
          </p:cNvSpPr>
          <p:nvPr>
            <p:ph type="title"/>
          </p:nvPr>
        </p:nvSpPr>
        <p:spPr>
          <a:xfrm>
            <a:off x="922890" y="127881"/>
            <a:ext cx="8596668" cy="1320800"/>
          </a:xfrm>
        </p:spPr>
        <p:txBody>
          <a:bodyPr/>
          <a:lstStyle/>
          <a:p>
            <a:pPr algn="ctr"/>
            <a:r>
              <a:rPr lang="en-US" dirty="0">
                <a:ln w="0"/>
                <a:effectLst>
                  <a:outerShdw blurRad="38100" dist="25400" dir="5400000" algn="ctr" rotWithShape="0">
                    <a:srgbClr val="6E747A">
                      <a:alpha val="43000"/>
                    </a:srgbClr>
                  </a:outerShdw>
                </a:effectLst>
              </a:rPr>
              <a:t>HOME ROUTER</a:t>
            </a:r>
            <a:endParaRPr lang="he-IL"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9044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1618" y="55128"/>
            <a:ext cx="8596668" cy="1320800"/>
          </a:xfrm>
        </p:spPr>
        <p:txBody>
          <a:bodyPr>
            <a:normAutofit/>
          </a:bodyPr>
          <a:lstStyle/>
          <a:p>
            <a:pPr algn="r"/>
            <a:r>
              <a:rPr lang="he-IL" sz="4800" dirty="0">
                <a:ln w="0"/>
                <a:effectLst>
                  <a:outerShdw blurRad="38100" dist="25400" dir="5400000" algn="ctr" rotWithShape="0">
                    <a:srgbClr val="6E747A">
                      <a:alpha val="43000"/>
                    </a:srgbClr>
                  </a:outerShdw>
                </a:effectLst>
              </a:rPr>
              <a:t>רכיבי רשת...</a:t>
            </a:r>
          </a:p>
        </p:txBody>
      </p:sp>
      <p:pic>
        <p:nvPicPr>
          <p:cNvPr id="2050" name="Picture 2" descr="https://www.netgear.com/images/Products/CBUFamilyPhotos/header-cbu-switches-unmanaged-fastethernetunmanagedswitchseries-photo-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3456" t="7412" r="3462" b="5916"/>
          <a:stretch/>
        </p:blipFill>
        <p:spPr bwMode="auto">
          <a:xfrm>
            <a:off x="6913724" y="1072548"/>
            <a:ext cx="2646616" cy="1662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103670"/>
            <a:ext cx="6832106" cy="1631216"/>
          </a:xfrm>
          <a:prstGeom prst="rect">
            <a:avLst/>
          </a:prstGeom>
          <a:noFill/>
        </p:spPr>
        <p:txBody>
          <a:bodyPr wrap="square" rtlCol="1">
            <a:spAutoFit/>
          </a:bodyPr>
          <a:lstStyle/>
          <a:p>
            <a:r>
              <a:rPr lang="en-US" dirty="0">
                <a:ln w="0"/>
              </a:rPr>
              <a:t>Switch</a:t>
            </a:r>
            <a:r>
              <a:rPr lang="he-IL" dirty="0">
                <a:ln w="0"/>
              </a:rPr>
              <a:t>-הוא רכיב אשר לו פורטים פיסיים (שקעים) רבים, בהם משתמשים בכדי לחבר בין רכיבי הקצה השונים בעזרת כבלים. כך שמספר מחשבים (כמספר הפורטים) יוכלו לתקשר אחד עם השני וכך ליצור רשת. ה-</a:t>
            </a:r>
            <a:r>
              <a:rPr lang="en-US" dirty="0">
                <a:ln w="0"/>
              </a:rPr>
              <a:t>Switch</a:t>
            </a:r>
            <a:r>
              <a:rPr lang="he-IL" dirty="0">
                <a:ln w="0"/>
              </a:rPr>
              <a:t> נעזר בכתובות הפיזיות (</a:t>
            </a:r>
            <a:r>
              <a:rPr lang="en-US" dirty="0">
                <a:ln w="0"/>
              </a:rPr>
              <a:t>MAC</a:t>
            </a:r>
            <a:r>
              <a:rPr lang="he-IL" dirty="0">
                <a:ln w="0"/>
              </a:rPr>
              <a:t>) של הרכבים על מנת להעביר את הנתונים.</a:t>
            </a:r>
          </a:p>
          <a:p>
            <a:endParaRPr lang="he-IL" sz="1400" dirty="0">
              <a:ln w="0"/>
            </a:endParaRPr>
          </a:p>
          <a:p>
            <a:r>
              <a:rPr lang="he-IL" sz="1400" dirty="0">
                <a:ln w="0"/>
              </a:rPr>
              <a:t>*כשמדברים על </a:t>
            </a:r>
            <a:r>
              <a:rPr lang="en-US" sz="1400" dirty="0">
                <a:ln w="0"/>
              </a:rPr>
              <a:t>Switch</a:t>
            </a:r>
            <a:r>
              <a:rPr lang="he-IL" sz="1400" dirty="0">
                <a:ln w="0"/>
              </a:rPr>
              <a:t> חייבים להזכיר את ה-</a:t>
            </a:r>
            <a:r>
              <a:rPr lang="en-US" sz="1400" dirty="0">
                <a:ln w="0"/>
              </a:rPr>
              <a:t>Hub</a:t>
            </a:r>
            <a:r>
              <a:rPr lang="he-IL" sz="1400" dirty="0">
                <a:ln w="0"/>
              </a:rPr>
              <a:t>.</a:t>
            </a:r>
          </a:p>
        </p:txBody>
      </p:sp>
      <p:pic>
        <p:nvPicPr>
          <p:cNvPr id="2052" name="Picture 4" descr="http://www.cisco.com/c/dam/en/us/products/routers/ps5854/prod_large_photo0900aecd8017290a.jpg"/>
          <p:cNvPicPr>
            <a:picLocks noChangeAspect="1" noChangeArrowheads="1"/>
          </p:cNvPicPr>
          <p:nvPr/>
        </p:nvPicPr>
        <p:blipFill rotWithShape="1">
          <a:blip r:embed="rId3">
            <a:extLst>
              <a:ext uri="{28A0092B-C50C-407E-A947-70E740481C1C}">
                <a14:useLocalDpi xmlns:a14="http://schemas.microsoft.com/office/drawing/2010/main" val="0"/>
              </a:ext>
            </a:extLst>
          </a:blip>
          <a:srcRect l="7357" t="16386" r="7842" b="19214"/>
          <a:stretch/>
        </p:blipFill>
        <p:spPr bwMode="auto">
          <a:xfrm>
            <a:off x="292608" y="2889854"/>
            <a:ext cx="2606040" cy="15832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56527" y="3081335"/>
            <a:ext cx="6517475" cy="1200329"/>
          </a:xfrm>
          <a:prstGeom prst="rect">
            <a:avLst/>
          </a:prstGeom>
          <a:noFill/>
        </p:spPr>
        <p:txBody>
          <a:bodyPr wrap="square" rtlCol="1">
            <a:spAutoFit/>
          </a:bodyPr>
          <a:lstStyle/>
          <a:p>
            <a:r>
              <a:rPr lang="en-US" dirty="0">
                <a:ln w="0"/>
              </a:rPr>
              <a:t>Router</a:t>
            </a:r>
            <a:r>
              <a:rPr lang="he-IL" dirty="0">
                <a:ln w="0"/>
              </a:rPr>
              <a:t>-הוא רכיב שמחבר בין רשתות ולא מכשירי קצה, כלומר יוצר תקשורת בין </a:t>
            </a:r>
            <a:r>
              <a:rPr lang="en-US" dirty="0">
                <a:ln w="0"/>
              </a:rPr>
              <a:t>Switch</a:t>
            </a:r>
            <a:r>
              <a:rPr lang="he-IL" dirty="0">
                <a:ln w="0"/>
              </a:rPr>
              <a:t> ל-</a:t>
            </a:r>
            <a:r>
              <a:rPr lang="en-US" dirty="0">
                <a:ln w="0"/>
              </a:rPr>
              <a:t>Switch</a:t>
            </a:r>
            <a:r>
              <a:rPr lang="he-IL" dirty="0">
                <a:ln w="0"/>
              </a:rPr>
              <a:t> וכך להגדיל את המשאבים ברשת בלי להגדיל את הרשת עצמה ולכך יש יתרונות רבים. ה-</a:t>
            </a:r>
            <a:r>
              <a:rPr lang="en-US" dirty="0">
                <a:ln w="0"/>
              </a:rPr>
              <a:t>Router</a:t>
            </a:r>
            <a:r>
              <a:rPr lang="he-IL" dirty="0">
                <a:ln w="0"/>
              </a:rPr>
              <a:t> נעזר בכתובות הלוגיות (</a:t>
            </a:r>
            <a:r>
              <a:rPr lang="en-US" dirty="0">
                <a:ln w="0"/>
              </a:rPr>
              <a:t>IP</a:t>
            </a:r>
            <a:r>
              <a:rPr lang="he-IL" dirty="0">
                <a:ln w="0"/>
              </a:rPr>
              <a:t>) של הרכיבים.</a:t>
            </a:r>
          </a:p>
        </p:txBody>
      </p:sp>
      <p:sp>
        <p:nvSpPr>
          <p:cNvPr id="3" name="מציין מיקום של כותרת תחתונה 2"/>
          <p:cNvSpPr>
            <a:spLocks noGrp="1"/>
          </p:cNvSpPr>
          <p:nvPr>
            <p:ph type="ftr" sz="quarter" idx="11"/>
          </p:nvPr>
        </p:nvSpPr>
        <p:spPr/>
        <p:txBody>
          <a:bodyPr/>
          <a:lstStyle/>
          <a:p>
            <a:r>
              <a:rPr lang="he-IL"/>
              <a:t>כתב וערך ישראל וזאנה</a:t>
            </a:r>
          </a:p>
        </p:txBody>
      </p:sp>
      <p:sp>
        <p:nvSpPr>
          <p:cNvPr id="8" name="מציין מיקום של מספר שקופית 7"/>
          <p:cNvSpPr>
            <a:spLocks noGrp="1"/>
          </p:cNvSpPr>
          <p:nvPr>
            <p:ph type="sldNum" sz="quarter" idx="12"/>
          </p:nvPr>
        </p:nvSpPr>
        <p:spPr/>
        <p:txBody>
          <a:bodyPr/>
          <a:lstStyle/>
          <a:p>
            <a:fld id="{00919D6F-0BAF-43AC-8E0E-4D80AD1B2F23}" type="slidenum">
              <a:rPr lang="he-IL" smtClean="0"/>
              <a:t>23</a:t>
            </a:fld>
            <a:endParaRPr lang="he-IL"/>
          </a:p>
        </p:txBody>
      </p:sp>
      <p:pic>
        <p:nvPicPr>
          <p:cNvPr id="5122" name="Picture 2" descr="http://www.elive.co.nz/images/cisco-aironet-2602e-wireless-access-point-airecap2602ezk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965" t="4001" r="7671" b="2472"/>
          <a:stretch/>
        </p:blipFill>
        <p:spPr bwMode="auto">
          <a:xfrm>
            <a:off x="7123211" y="4628115"/>
            <a:ext cx="1961339" cy="16307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691640" y="4628115"/>
            <a:ext cx="5242033" cy="2031325"/>
          </a:xfrm>
          <a:prstGeom prst="rect">
            <a:avLst/>
          </a:prstGeom>
          <a:noFill/>
        </p:spPr>
        <p:txBody>
          <a:bodyPr wrap="square" rtlCol="1">
            <a:spAutoFit/>
          </a:bodyPr>
          <a:lstStyle/>
          <a:p>
            <a:r>
              <a:rPr lang="en-US" dirty="0"/>
              <a:t>Access Point</a:t>
            </a:r>
            <a:r>
              <a:rPr lang="he-IL" dirty="0"/>
              <a:t>-היא התקן המבצע את התקשורת האלחוטית בין המחשבים השונים כדי ליצור רשת אלחוטית. נקודת הגישה בדרך כלל מתחברת לרשת </a:t>
            </a:r>
            <a:r>
              <a:rPr lang="en-US" dirty="0"/>
              <a:t>LAN</a:t>
            </a:r>
            <a:r>
              <a:rPr lang="he-IL" dirty="0"/>
              <a:t> ומנתבת את המידע בין התקנים ברשת הקווית להתקנים אלחוטיים </a:t>
            </a:r>
            <a:r>
              <a:rPr lang="he-IL" sz="1200" dirty="0"/>
              <a:t>(סטנדרט </a:t>
            </a:r>
            <a:r>
              <a:rPr lang="en-US" sz="1200" dirty="0"/>
              <a:t>IEEE 802.11</a:t>
            </a:r>
            <a:r>
              <a:rPr lang="he-IL" dirty="0"/>
              <a:t>).</a:t>
            </a:r>
          </a:p>
          <a:p>
            <a:endParaRPr lang="he-IL" sz="1200" dirty="0"/>
          </a:p>
          <a:p>
            <a:r>
              <a:rPr lang="he-IL" sz="1200" dirty="0"/>
              <a:t>*מנהלי רשתות יכולים להגדיל את טווח הקליטה של נקודות גישה על ידי שימוש במשחזרים המרחיבים את הטווח למרחקים בהם האות היה נחלש.</a:t>
            </a:r>
          </a:p>
        </p:txBody>
      </p:sp>
    </p:spTree>
    <p:extLst>
      <p:ext uri="{BB962C8B-B14F-4D97-AF65-F5344CB8AC3E}">
        <p14:creationId xmlns:p14="http://schemas.microsoft.com/office/powerpoint/2010/main" val="1010289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463146"/>
            <a:ext cx="8596668" cy="1320800"/>
          </a:xfrm>
        </p:spPr>
        <p:txBody>
          <a:bodyPr>
            <a:normAutofit/>
          </a:bodyPr>
          <a:lstStyle/>
          <a:p>
            <a:pPr algn="r"/>
            <a:r>
              <a:rPr lang="he-IL" sz="4400" dirty="0"/>
              <a:t>ארגוני תקינה וסטנדרטים בינלאומיים</a:t>
            </a:r>
          </a:p>
        </p:txBody>
      </p:sp>
      <p:sp>
        <p:nvSpPr>
          <p:cNvPr id="3" name="מציין מיקום תוכן 2"/>
          <p:cNvSpPr>
            <a:spLocks noGrp="1"/>
          </p:cNvSpPr>
          <p:nvPr>
            <p:ph idx="1"/>
          </p:nvPr>
        </p:nvSpPr>
        <p:spPr>
          <a:xfrm>
            <a:off x="805543" y="1247803"/>
            <a:ext cx="8613601" cy="825179"/>
          </a:xfrm>
        </p:spPr>
        <p:txBody>
          <a:bodyPr>
            <a:normAutofit fontScale="92500" lnSpcReduction="10000"/>
          </a:bodyPr>
          <a:lstStyle/>
          <a:p>
            <a:r>
              <a:rPr lang="he-IL" dirty="0"/>
              <a:t>ארגונים אלו קובעים את התקנים והחוקים מבחינת החומרה, בתחום תקשורת הנתונים. זאת אומרת שכל יצרן רכיבי תקשורת חייב לעמוד בתקנים אלו. לדוגמה </a:t>
            </a:r>
            <a:r>
              <a:rPr lang="en-US" dirty="0"/>
              <a:t>ISO</a:t>
            </a:r>
            <a:r>
              <a:rPr lang="he-IL" dirty="0"/>
              <a:t> קבע שסופית מסוג </a:t>
            </a:r>
            <a:r>
              <a:rPr lang="en-US" dirty="0"/>
              <a:t>RJ-45</a:t>
            </a:r>
            <a:r>
              <a:rPr lang="he-IL" dirty="0"/>
              <a:t> תחבר כבל </a:t>
            </a:r>
            <a:r>
              <a:rPr lang="en-US" dirty="0"/>
              <a:t>Ethernet</a:t>
            </a:r>
            <a:r>
              <a:rPr lang="he-IL" dirty="0"/>
              <a:t>, או </a:t>
            </a:r>
            <a:r>
              <a:rPr lang="en-US" dirty="0"/>
              <a:t>IEEE</a:t>
            </a:r>
            <a:r>
              <a:rPr lang="he-IL" dirty="0"/>
              <a:t> קבע כמה חוטים </a:t>
            </a:r>
            <a:r>
              <a:rPr lang="he-IL"/>
              <a:t>זוגות קיימים </a:t>
            </a:r>
            <a:r>
              <a:rPr lang="he-IL" dirty="0"/>
              <a:t>בכבל </a:t>
            </a:r>
            <a:r>
              <a:rPr lang="en-US" dirty="0"/>
              <a:t>Ethernet</a:t>
            </a:r>
            <a:r>
              <a:rPr lang="he-IL" dirty="0"/>
              <a:t>.</a:t>
            </a:r>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24</a:t>
            </a:fld>
            <a:endParaRPr lang="he-IL"/>
          </a:p>
        </p:txBody>
      </p:sp>
      <p:pic>
        <p:nvPicPr>
          <p:cNvPr id="7" name="תמונה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248" y="4550228"/>
            <a:ext cx="1869337" cy="1115043"/>
          </a:xfrm>
          <a:prstGeom prst="rect">
            <a:avLst/>
          </a:prstGeom>
        </p:spPr>
      </p:pic>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465" y="4550228"/>
            <a:ext cx="2944585" cy="1117604"/>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930" y="4554995"/>
            <a:ext cx="2085974" cy="1110276"/>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650" y="2449073"/>
            <a:ext cx="2220978" cy="1243748"/>
          </a:xfrm>
          <a:prstGeom prst="rect">
            <a:avLst/>
          </a:prstGeom>
        </p:spPr>
      </p:pic>
      <p:pic>
        <p:nvPicPr>
          <p:cNvPr id="12" name="תמונה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6229" y="2454291"/>
            <a:ext cx="3439886" cy="1248679"/>
          </a:xfrm>
          <a:prstGeom prst="rect">
            <a:avLst/>
          </a:prstGeom>
        </p:spPr>
      </p:pic>
      <p:pic>
        <p:nvPicPr>
          <p:cNvPr id="13" name="תמונה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74869" y="2304492"/>
            <a:ext cx="1374095" cy="1548276"/>
          </a:xfrm>
          <a:prstGeom prst="rect">
            <a:avLst/>
          </a:prstGeom>
        </p:spPr>
      </p:pic>
    </p:spTree>
    <p:extLst>
      <p:ext uri="{BB962C8B-B14F-4D97-AF65-F5344CB8AC3E}">
        <p14:creationId xmlns:p14="http://schemas.microsoft.com/office/powerpoint/2010/main" val="70324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227314"/>
            <a:ext cx="8596668" cy="1320800"/>
          </a:xfrm>
        </p:spPr>
        <p:txBody>
          <a:bodyPr/>
          <a:lstStyle/>
          <a:p>
            <a:pPr algn="r"/>
            <a:r>
              <a:rPr lang="he-IL" dirty="0"/>
              <a:t>מושגים ב-</a:t>
            </a:r>
            <a:r>
              <a:rPr lang="en-US" dirty="0"/>
              <a:t>LAN</a:t>
            </a:r>
            <a:r>
              <a:rPr lang="he-IL" dirty="0"/>
              <a:t>...</a:t>
            </a:r>
          </a:p>
        </p:txBody>
      </p:sp>
      <p:sp>
        <p:nvSpPr>
          <p:cNvPr id="3" name="מציין מיקום תוכן 2"/>
          <p:cNvSpPr>
            <a:spLocks noGrp="1"/>
          </p:cNvSpPr>
          <p:nvPr>
            <p:ph idx="1"/>
          </p:nvPr>
        </p:nvSpPr>
        <p:spPr>
          <a:xfrm>
            <a:off x="556564" y="887714"/>
            <a:ext cx="8596668" cy="5426822"/>
          </a:xfrm>
        </p:spPr>
        <p:txBody>
          <a:bodyPr>
            <a:normAutofit/>
          </a:bodyPr>
          <a:lstStyle/>
          <a:p>
            <a:r>
              <a:rPr lang="he-IL" dirty="0"/>
              <a:t>שיטות הפצת נתונים:</a:t>
            </a:r>
            <a:endParaRPr lang="en-US" dirty="0"/>
          </a:p>
          <a:p>
            <a:pPr>
              <a:buFont typeface="Wingdings" panose="05000000000000000000" pitchFamily="2" charset="2"/>
              <a:buChar char="§"/>
            </a:pPr>
            <a:r>
              <a:rPr lang="en-US" dirty="0"/>
              <a:t>Unicast</a:t>
            </a:r>
            <a:r>
              <a:rPr lang="he-IL" dirty="0"/>
              <a:t>-מידע נשלח מרכיב א' לרכיב ב' ישירות (תקשורת ישירה).</a:t>
            </a:r>
            <a:endParaRPr lang="en-US" dirty="0"/>
          </a:p>
          <a:p>
            <a:pPr>
              <a:buFont typeface="Wingdings" panose="05000000000000000000" pitchFamily="2" charset="2"/>
              <a:buChar char="§"/>
            </a:pPr>
            <a:r>
              <a:rPr lang="en-US" dirty="0"/>
              <a:t>Multicast</a:t>
            </a:r>
            <a:r>
              <a:rPr lang="he-IL" dirty="0"/>
              <a:t>-מידע נשלח מרכיב א' </a:t>
            </a:r>
            <a:r>
              <a:rPr lang="he-IL" u="sng" dirty="0"/>
              <a:t>לכמה</a:t>
            </a:r>
            <a:r>
              <a:rPr lang="he-IL" dirty="0"/>
              <a:t> רכיבים אחרים.</a:t>
            </a:r>
            <a:endParaRPr lang="en-US" dirty="0"/>
          </a:p>
          <a:p>
            <a:pPr>
              <a:buFont typeface="Wingdings" panose="05000000000000000000" pitchFamily="2" charset="2"/>
              <a:buChar char="§"/>
            </a:pPr>
            <a:r>
              <a:rPr lang="en-US" dirty="0"/>
              <a:t>Broadcast</a:t>
            </a:r>
            <a:r>
              <a:rPr lang="he-IL" dirty="0"/>
              <a:t>-מידע נשלח מרכיב א' </a:t>
            </a:r>
            <a:r>
              <a:rPr lang="he-IL" u="sng" dirty="0"/>
              <a:t>לכל</a:t>
            </a:r>
            <a:r>
              <a:rPr lang="he-IL" dirty="0"/>
              <a:t> הרכיבים ברשת.</a:t>
            </a:r>
          </a:p>
          <a:p>
            <a:pPr marL="0" indent="0">
              <a:buNone/>
            </a:pPr>
            <a:endParaRPr lang="en-US" dirty="0"/>
          </a:p>
          <a:p>
            <a:r>
              <a:rPr lang="en-US" dirty="0"/>
              <a:t>Collision Domain</a:t>
            </a:r>
            <a:r>
              <a:rPr lang="he-IL" dirty="0"/>
              <a:t>-ברשתות </a:t>
            </a:r>
            <a:r>
              <a:rPr lang="en-US" dirty="0"/>
              <a:t>LAN</a:t>
            </a:r>
            <a:r>
              <a:rPr lang="he-IL" dirty="0"/>
              <a:t> יש חשיבות גדולה לגודלו של תחום ההתנגשות, ככל שהרשת גדולה יותר ככה תחום ההתנגשות גדל והסיכויים להתנגשויות</a:t>
            </a:r>
            <a:r>
              <a:rPr lang="en-US" dirty="0"/>
              <a:t>/</a:t>
            </a:r>
            <a:r>
              <a:rPr lang="he-IL" dirty="0"/>
              <a:t>אובדן מידע ברשת גודל, אחת הדרכים לשפר את ביצועי הרשת הוא חלוקתה ליותר מתחמי התנגשות, ובכך הקטנת הסיכוי ליצירת התנגשויות בעזרת רכיבים כמו מתג ונתב.</a:t>
            </a:r>
            <a:endParaRPr lang="en-US" dirty="0"/>
          </a:p>
          <a:p>
            <a:endParaRPr lang="en-US" dirty="0"/>
          </a:p>
          <a:p>
            <a:r>
              <a:rPr lang="en-US" dirty="0"/>
              <a:t>Broadcast Domain</a:t>
            </a:r>
            <a:r>
              <a:rPr lang="he-IL" dirty="0"/>
              <a:t>-מתחם שידור הוא טווח הכתובות ברשת מחשבים בו יכול מחשב אחד לתקשר עם כל רכיבי הרשת האחרים באותה רשת. כלומר כשמחשב שולח הודעת </a:t>
            </a:r>
            <a:r>
              <a:rPr lang="en-US" dirty="0"/>
              <a:t>Broadcast</a:t>
            </a:r>
            <a:r>
              <a:rPr lang="he-IL" dirty="0"/>
              <a:t> היא מגיעה לכל רכיבי הרשת שנמצאים באותה הרשת עימו (</a:t>
            </a:r>
            <a:r>
              <a:rPr lang="en-US" dirty="0"/>
              <a:t>LAN</a:t>
            </a:r>
            <a:r>
              <a:rPr lang="he-IL" dirty="0"/>
              <a:t>). מתג ורכזת מעבירם הודעות </a:t>
            </a:r>
            <a:r>
              <a:rPr lang="en-US" dirty="0"/>
              <a:t>Broadcast</a:t>
            </a:r>
            <a:r>
              <a:rPr lang="he-IL" dirty="0"/>
              <a:t>, אך נתב לא.</a:t>
            </a:r>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25</a:t>
            </a:fld>
            <a:endParaRPr lang="he-IL"/>
          </a:p>
        </p:txBody>
      </p:sp>
    </p:spTree>
    <p:extLst>
      <p:ext uri="{BB962C8B-B14F-4D97-AF65-F5344CB8AC3E}">
        <p14:creationId xmlns:p14="http://schemas.microsoft.com/office/powerpoint/2010/main" val="1761050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47938" y="422906"/>
            <a:ext cx="8596668" cy="1320800"/>
          </a:xfrm>
        </p:spPr>
        <p:txBody>
          <a:bodyPr>
            <a:normAutofit/>
          </a:bodyPr>
          <a:lstStyle/>
          <a:p>
            <a:r>
              <a:rPr lang="en-US" sz="4800" dirty="0"/>
              <a:t>The Hub</a:t>
            </a:r>
            <a:endParaRPr lang="he-IL" sz="4800" dirty="0"/>
          </a:p>
        </p:txBody>
      </p:sp>
      <p:sp>
        <p:nvSpPr>
          <p:cNvPr id="3" name="מציין מיקום תוכן 2"/>
          <p:cNvSpPr>
            <a:spLocks noGrp="1"/>
          </p:cNvSpPr>
          <p:nvPr>
            <p:ph idx="1"/>
          </p:nvPr>
        </p:nvSpPr>
        <p:spPr>
          <a:xfrm>
            <a:off x="405442" y="1648434"/>
            <a:ext cx="8739164" cy="4519071"/>
          </a:xfrm>
        </p:spPr>
        <p:txBody>
          <a:bodyPr>
            <a:normAutofit/>
          </a:bodyPr>
          <a:lstStyle/>
          <a:p>
            <a:r>
              <a:rPr lang="he-IL" dirty="0"/>
              <a:t>הוא קודמו של ה-</a:t>
            </a:r>
            <a:r>
              <a:rPr lang="en-US" dirty="0"/>
              <a:t>Switch</a:t>
            </a:r>
            <a:r>
              <a:rPr lang="he-IL" dirty="0"/>
              <a:t> ובעברית נקרא רכזת, הרכזת נועדה לחבר בין שני מחשבים או יותר וכך ליצור רשת בדומה ל-</a:t>
            </a:r>
            <a:r>
              <a:rPr lang="en-US" dirty="0"/>
              <a:t>Switch</a:t>
            </a:r>
            <a:r>
              <a:rPr lang="he-IL" dirty="0"/>
              <a:t> היום. אך אופן פעולתו הוא הרבה יותר פשוט! </a:t>
            </a:r>
          </a:p>
          <a:p>
            <a:r>
              <a:rPr lang="en-US" dirty="0"/>
              <a:t>Hub</a:t>
            </a:r>
            <a:r>
              <a:rPr lang="he-IL" dirty="0"/>
              <a:t> פועל במצב </a:t>
            </a:r>
            <a:r>
              <a:rPr lang="en-US" u="sng" dirty="0"/>
              <a:t>Half-Duplex</a:t>
            </a:r>
            <a:r>
              <a:rPr lang="he-IL" u="sng" dirty="0"/>
              <a:t> </a:t>
            </a:r>
            <a:r>
              <a:rPr lang="he-IL" dirty="0"/>
              <a:t>כלומר כל רכיב יכול לשלוח מידע רק עם אינו מקבל מידה באותו רגע. בדומה לכביש חד-סטרי, לא ניתן לקבל</a:t>
            </a:r>
            <a:r>
              <a:rPr lang="en-US" dirty="0"/>
              <a:t>/</a:t>
            </a:r>
            <a:r>
              <a:rPr lang="he-IL" dirty="0"/>
              <a:t>לשדר מידע בו-זמנית אם המדיה לא פנויה.</a:t>
            </a:r>
          </a:p>
          <a:p>
            <a:r>
              <a:rPr lang="he-IL" dirty="0"/>
              <a:t>רשת מחשבים שמחוברת בעזרת </a:t>
            </a:r>
            <a:r>
              <a:rPr lang="en-US" dirty="0"/>
              <a:t>Hub</a:t>
            </a:r>
            <a:r>
              <a:rPr lang="he-IL" dirty="0"/>
              <a:t>, מונה </a:t>
            </a:r>
            <a:r>
              <a:rPr lang="en-US" dirty="0">
                <a:solidFill>
                  <a:srgbClr val="FF0000"/>
                </a:solidFill>
              </a:rPr>
              <a:t>Collision Domain</a:t>
            </a:r>
            <a:r>
              <a:rPr lang="he-IL" dirty="0">
                <a:solidFill>
                  <a:srgbClr val="FF0000"/>
                </a:solidFill>
              </a:rPr>
              <a:t> </a:t>
            </a:r>
            <a:r>
              <a:rPr lang="he-IL" dirty="0"/>
              <a:t>אחד ו-</a:t>
            </a:r>
            <a:r>
              <a:rPr lang="en-US" dirty="0">
                <a:solidFill>
                  <a:srgbClr val="00B050"/>
                </a:solidFill>
              </a:rPr>
              <a:t>Broadcast Domain</a:t>
            </a:r>
            <a:r>
              <a:rPr lang="he-IL" dirty="0">
                <a:solidFill>
                  <a:srgbClr val="00B050"/>
                </a:solidFill>
              </a:rPr>
              <a:t> </a:t>
            </a:r>
            <a:r>
              <a:rPr lang="he-IL" dirty="0"/>
              <a:t>אחד.</a:t>
            </a:r>
          </a:p>
          <a:p>
            <a:pPr marL="0" indent="0">
              <a:buNone/>
            </a:pPr>
            <a:endParaRPr lang="he-IL" dirty="0"/>
          </a:p>
          <a:p>
            <a:pPr>
              <a:buFont typeface="+mj-lt"/>
              <a:buAutoNum type="arabicPeriod"/>
            </a:pPr>
            <a:endParaRPr lang="he-IL" dirty="0"/>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26</a:t>
            </a:fld>
            <a:endParaRPr lang="he-IL"/>
          </a:p>
        </p:txBody>
      </p:sp>
      <p:pic>
        <p:nvPicPr>
          <p:cNvPr id="1026" name="Picture 2" descr="http://www.antkh.com/project/Computer%20Science/Images/hub.jpg"/>
          <p:cNvPicPr>
            <a:picLocks noChangeAspect="1" noChangeArrowheads="1"/>
          </p:cNvPicPr>
          <p:nvPr/>
        </p:nvPicPr>
        <p:blipFill rotWithShape="1">
          <a:blip r:embed="rId2">
            <a:extLst>
              <a:ext uri="{28A0092B-C50C-407E-A947-70E740481C1C}">
                <a14:useLocalDpi xmlns:a14="http://schemas.microsoft.com/office/drawing/2010/main" val="0"/>
              </a:ext>
            </a:extLst>
          </a:blip>
          <a:srcRect t="9379" b="11432"/>
          <a:stretch/>
        </p:blipFill>
        <p:spPr bwMode="auto">
          <a:xfrm>
            <a:off x="5461162" y="68537"/>
            <a:ext cx="2857500" cy="1500997"/>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3480" y="3993367"/>
            <a:ext cx="645581" cy="645581"/>
          </a:xfrm>
          <a:prstGeom prst="rect">
            <a:avLst/>
          </a:prstGeom>
        </p:spPr>
      </p:pic>
      <p:pic>
        <p:nvPicPr>
          <p:cNvPr id="8" name="תמונה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1692" y="5493297"/>
            <a:ext cx="1011565" cy="674208"/>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9464" y="5530086"/>
            <a:ext cx="1011565" cy="674208"/>
          </a:xfrm>
          <a:prstGeom prst="rect">
            <a:avLst/>
          </a:prstGeom>
        </p:spPr>
      </p:pic>
      <p:pic>
        <p:nvPicPr>
          <p:cNvPr id="12" name="תמונה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0578" y="5493297"/>
            <a:ext cx="1011565" cy="674208"/>
          </a:xfrm>
          <a:prstGeom prst="rect">
            <a:avLst/>
          </a:prstGeom>
        </p:spPr>
      </p:pic>
      <p:cxnSp>
        <p:nvCxnSpPr>
          <p:cNvPr id="13" name="מחבר ישר 12"/>
          <p:cNvCxnSpPr>
            <a:cxnSpLocks/>
            <a:stCxn id="11" idx="0"/>
            <a:endCxn id="7" idx="3"/>
          </p:cNvCxnSpPr>
          <p:nvPr/>
        </p:nvCxnSpPr>
        <p:spPr>
          <a:xfrm flipH="1" flipV="1">
            <a:off x="5169061" y="4316158"/>
            <a:ext cx="1466186" cy="1213928"/>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מחבר ישר 15"/>
          <p:cNvCxnSpPr>
            <a:cxnSpLocks/>
            <a:stCxn id="7" idx="1"/>
            <a:endCxn id="8" idx="0"/>
          </p:cNvCxnSpPr>
          <p:nvPr/>
        </p:nvCxnSpPr>
        <p:spPr>
          <a:xfrm flipH="1">
            <a:off x="3057475" y="4316158"/>
            <a:ext cx="1466005" cy="1177139"/>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מחבר ישר 16"/>
          <p:cNvCxnSpPr>
            <a:cxnSpLocks/>
            <a:endCxn id="12" idx="0"/>
          </p:cNvCxnSpPr>
          <p:nvPr/>
        </p:nvCxnSpPr>
        <p:spPr>
          <a:xfrm>
            <a:off x="4846225" y="4638948"/>
            <a:ext cx="136" cy="854349"/>
          </a:xfrm>
          <a:prstGeom prst="line">
            <a:avLst/>
          </a:prstGeom>
          <a:ln w="25400"/>
        </p:spPr>
        <p:style>
          <a:lnRef idx="1">
            <a:schemeClr val="dk1"/>
          </a:lnRef>
          <a:fillRef idx="0">
            <a:schemeClr val="dk1"/>
          </a:fillRef>
          <a:effectRef idx="0">
            <a:schemeClr val="dk1"/>
          </a:effectRef>
          <a:fontRef idx="minor">
            <a:schemeClr val="tx1"/>
          </a:fontRef>
        </p:style>
      </p:cxnSp>
      <p:sp>
        <p:nvSpPr>
          <p:cNvPr id="24" name="אליפסה 23"/>
          <p:cNvSpPr/>
          <p:nvPr/>
        </p:nvSpPr>
        <p:spPr>
          <a:xfrm>
            <a:off x="2264229" y="3853543"/>
            <a:ext cx="5254171" cy="29028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p:cNvSpPr/>
          <p:nvPr/>
        </p:nvSpPr>
        <p:spPr>
          <a:xfrm>
            <a:off x="1861457" y="3733799"/>
            <a:ext cx="6059714" cy="314234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73768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en-US" sz="4400" dirty="0"/>
              <a:t>How Hub Works?</a:t>
            </a:r>
            <a:endParaRPr lang="he-IL" sz="4400" dirty="0"/>
          </a:p>
        </p:txBody>
      </p:sp>
      <p:sp>
        <p:nvSpPr>
          <p:cNvPr id="3" name="מציין מיקום תוכן 2"/>
          <p:cNvSpPr>
            <a:spLocks noGrp="1"/>
          </p:cNvSpPr>
          <p:nvPr>
            <p:ph idx="1"/>
          </p:nvPr>
        </p:nvSpPr>
        <p:spPr>
          <a:xfrm>
            <a:off x="880534" y="1812246"/>
            <a:ext cx="8596668" cy="3880773"/>
          </a:xfrm>
        </p:spPr>
        <p:txBody>
          <a:bodyPr/>
          <a:lstStyle/>
          <a:p>
            <a:r>
              <a:rPr lang="he-IL" dirty="0"/>
              <a:t>סדר פעולתו של ה-</a:t>
            </a:r>
            <a:r>
              <a:rPr lang="en-US" dirty="0"/>
              <a:t>Hub</a:t>
            </a:r>
            <a:r>
              <a:rPr lang="he-IL" dirty="0"/>
              <a:t> בזמן שליחת נתונים ברשת, בין רכיבי קצה:</a:t>
            </a:r>
          </a:p>
          <a:p>
            <a:pPr>
              <a:buFont typeface="+mj-lt"/>
              <a:buAutoNum type="arabicPeriod"/>
            </a:pPr>
            <a:r>
              <a:rPr lang="he-IL" dirty="0"/>
              <a:t>רכיב קצה שולח הודעה לרכיב קצה אחר ברשת.</a:t>
            </a:r>
          </a:p>
          <a:p>
            <a:pPr>
              <a:buFont typeface="+mj-lt"/>
              <a:buAutoNum type="arabicPeriod"/>
            </a:pPr>
            <a:r>
              <a:rPr lang="he-IL" dirty="0"/>
              <a:t>הרכזת מעבירה את ההודעה דרך כל החיבורים (פורטים הפנויים) חוץ מהחיבור דרכו הגיעה ההודעה (הפורט אליו מחובר רכיב המקור). *פעולה זו נקראת </a:t>
            </a:r>
            <a:r>
              <a:rPr lang="en-US" dirty="0"/>
              <a:t>Flooding</a:t>
            </a:r>
            <a:r>
              <a:rPr lang="he-IL" dirty="0"/>
              <a:t>.</a:t>
            </a:r>
          </a:p>
          <a:p>
            <a:pPr>
              <a:buFont typeface="+mj-lt"/>
              <a:buAutoNum type="arabicPeriod"/>
            </a:pPr>
            <a:r>
              <a:rPr lang="he-IL" dirty="0"/>
              <a:t>כל הרכיבים ברשת מקבלים את ההודעה ובודקים את השדה של כתובת היעד הפיזית (</a:t>
            </a:r>
            <a:r>
              <a:rPr lang="en-US" dirty="0"/>
              <a:t>MAC</a:t>
            </a:r>
            <a:r>
              <a:rPr lang="he-IL" dirty="0"/>
              <a:t>).</a:t>
            </a:r>
          </a:p>
          <a:p>
            <a:pPr>
              <a:buFont typeface="+mj-lt"/>
              <a:buAutoNum type="arabicPeriod"/>
            </a:pPr>
            <a:r>
              <a:rPr lang="he-IL" dirty="0"/>
              <a:t>הרכיב שמזהה בשדה כתובת היעד הפיזית את הכתובת הפיזית שלו, שומר את ההודעה ומפרש אותה, שאר רכיבי הרשת נפטרים ממנה.</a:t>
            </a:r>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27</a:t>
            </a:fld>
            <a:endParaRPr lang="he-IL"/>
          </a:p>
        </p:txBody>
      </p:sp>
      <p:pic>
        <p:nvPicPr>
          <p:cNvPr id="6" name="Picture 2" descr="http://www.antkh.com/project/Computer%20Science/Images/hub.jpg"/>
          <p:cNvPicPr>
            <a:picLocks noChangeAspect="1" noChangeArrowheads="1"/>
          </p:cNvPicPr>
          <p:nvPr/>
        </p:nvPicPr>
        <p:blipFill rotWithShape="1">
          <a:blip r:embed="rId2">
            <a:extLst>
              <a:ext uri="{28A0092B-C50C-407E-A947-70E740481C1C}">
                <a14:useLocalDpi xmlns:a14="http://schemas.microsoft.com/office/drawing/2010/main" val="0"/>
              </a:ext>
            </a:extLst>
          </a:blip>
          <a:srcRect t="9379" b="11432"/>
          <a:stretch/>
        </p:blipFill>
        <p:spPr bwMode="auto">
          <a:xfrm>
            <a:off x="5733163" y="137077"/>
            <a:ext cx="2857500" cy="150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581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01289" y="282820"/>
            <a:ext cx="8596668" cy="1320800"/>
          </a:xfrm>
        </p:spPr>
        <p:txBody>
          <a:bodyPr>
            <a:normAutofit/>
          </a:bodyPr>
          <a:lstStyle/>
          <a:p>
            <a:r>
              <a:rPr lang="en-US" sz="4000" dirty="0"/>
              <a:t>The Switch</a:t>
            </a:r>
            <a:endParaRPr lang="he-IL" sz="4000" dirty="0"/>
          </a:p>
        </p:txBody>
      </p:sp>
      <p:sp>
        <p:nvSpPr>
          <p:cNvPr id="3" name="מציין מיקום תוכן 2"/>
          <p:cNvSpPr>
            <a:spLocks noGrp="1"/>
          </p:cNvSpPr>
          <p:nvPr>
            <p:ph idx="1"/>
          </p:nvPr>
        </p:nvSpPr>
        <p:spPr>
          <a:xfrm>
            <a:off x="-94891" y="1199072"/>
            <a:ext cx="9281950" cy="4951563"/>
          </a:xfrm>
        </p:spPr>
        <p:txBody>
          <a:bodyPr>
            <a:normAutofit/>
          </a:bodyPr>
          <a:lstStyle/>
          <a:p>
            <a:r>
              <a:rPr lang="en-US" dirty="0"/>
              <a:t>MAC Address Table</a:t>
            </a:r>
            <a:r>
              <a:rPr lang="he-IL" dirty="0"/>
              <a:t> – המתג יוצר, מנהל ומתחזק טבלה, בה הוא מציין איזה מחשב או ליתר דיוק כתובת </a:t>
            </a:r>
            <a:r>
              <a:rPr lang="en-US" dirty="0"/>
              <a:t>MAC</a:t>
            </a:r>
            <a:r>
              <a:rPr lang="he-IL" dirty="0"/>
              <a:t> משוייכת לכל פורט (</a:t>
            </a:r>
            <a:r>
              <a:rPr lang="en-US" dirty="0"/>
              <a:t>Interface</a:t>
            </a:r>
            <a:r>
              <a:rPr lang="he-IL" dirty="0"/>
              <a:t>) ואפילו לאיזה </a:t>
            </a:r>
            <a:r>
              <a:rPr lang="en-US" dirty="0"/>
              <a:t>VLAN</a:t>
            </a:r>
            <a:r>
              <a:rPr lang="he-IL" dirty="0"/>
              <a:t>. </a:t>
            </a:r>
            <a:r>
              <a:rPr lang="he-IL" dirty="0">
                <a:hlinkClick r:id="rId2" action="ppaction://hlinksldjump"/>
              </a:rPr>
              <a:t>דוגמה</a:t>
            </a:r>
            <a:endParaRPr lang="he-IL" dirty="0"/>
          </a:p>
          <a:p>
            <a:r>
              <a:rPr lang="en-US" dirty="0"/>
              <a:t>Switch </a:t>
            </a:r>
            <a:r>
              <a:rPr lang="he-IL" dirty="0"/>
              <a:t> עובד במצב </a:t>
            </a:r>
            <a:r>
              <a:rPr lang="en-US" u="sng" dirty="0"/>
              <a:t>Full-Duplex</a:t>
            </a:r>
            <a:r>
              <a:rPr lang="he-IL" dirty="0"/>
              <a:t> כלומר במצב זה רכיב רשת יכול לשדר</a:t>
            </a:r>
            <a:r>
              <a:rPr lang="en-US" dirty="0"/>
              <a:t>/</a:t>
            </a:r>
            <a:r>
              <a:rPr lang="he-IL" dirty="0"/>
              <a:t>לקבל מידע בו-זמנית, בדומה לכביש דו-סטרי.</a:t>
            </a:r>
          </a:p>
          <a:p>
            <a:r>
              <a:rPr lang="he-IL" dirty="0"/>
              <a:t>רשת מחשבים שמחוברת בעזרת </a:t>
            </a:r>
            <a:r>
              <a:rPr lang="en-US" dirty="0"/>
              <a:t>Switch</a:t>
            </a:r>
            <a:r>
              <a:rPr lang="he-IL" dirty="0"/>
              <a:t> מונה </a:t>
            </a:r>
            <a:r>
              <a:rPr lang="en-US" dirty="0">
                <a:solidFill>
                  <a:srgbClr val="00B050"/>
                </a:solidFill>
              </a:rPr>
              <a:t>Broadcast Domain</a:t>
            </a:r>
            <a:r>
              <a:rPr lang="he-IL" dirty="0">
                <a:solidFill>
                  <a:srgbClr val="00B050"/>
                </a:solidFill>
              </a:rPr>
              <a:t> </a:t>
            </a:r>
            <a:r>
              <a:rPr lang="he-IL" dirty="0"/>
              <a:t>אחד. ו-</a:t>
            </a:r>
            <a:r>
              <a:rPr lang="en-US" dirty="0">
                <a:solidFill>
                  <a:srgbClr val="FF0000"/>
                </a:solidFill>
              </a:rPr>
              <a:t>Collision Domain</a:t>
            </a:r>
            <a:r>
              <a:rPr lang="he-IL" dirty="0">
                <a:solidFill>
                  <a:srgbClr val="FF0000"/>
                </a:solidFill>
              </a:rPr>
              <a:t> </a:t>
            </a:r>
            <a:r>
              <a:rPr lang="he-IL" dirty="0"/>
              <a:t>אחד לכל מחשב מול המתג.</a:t>
            </a:r>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28</a:t>
            </a:fld>
            <a:endParaRPr lang="he-IL"/>
          </a:p>
        </p:txBody>
      </p:sp>
      <p:pic>
        <p:nvPicPr>
          <p:cNvPr id="2050" name="Picture 2" descr="https://www.packet6.com/wp-content/uploads/2014/04/cisco_sg500-52p.jpg"/>
          <p:cNvPicPr>
            <a:picLocks noChangeAspect="1" noChangeArrowheads="1"/>
          </p:cNvPicPr>
          <p:nvPr/>
        </p:nvPicPr>
        <p:blipFill rotWithShape="1">
          <a:blip r:embed="rId3">
            <a:extLst>
              <a:ext uri="{28A0092B-C50C-407E-A947-70E740481C1C}">
                <a14:useLocalDpi xmlns:a14="http://schemas.microsoft.com/office/drawing/2010/main" val="0"/>
              </a:ext>
            </a:extLst>
          </a:blip>
          <a:srcRect t="13933" b="21383"/>
          <a:stretch/>
        </p:blipFill>
        <p:spPr bwMode="auto">
          <a:xfrm>
            <a:off x="4762833" y="0"/>
            <a:ext cx="4424226" cy="1199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תוצאת תמונה עבור ‪switch cisco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9187" y="3383896"/>
            <a:ext cx="581913" cy="581913"/>
          </a:xfrm>
          <a:prstGeom prst="rect">
            <a:avLst/>
          </a:prstGeom>
          <a:noFill/>
          <a:extLst>
            <a:ext uri="{909E8E84-426E-40DD-AFC4-6F175D3DCCD1}">
              <a14:hiddenFill xmlns:a14="http://schemas.microsoft.com/office/drawing/2010/main">
                <a:solidFill>
                  <a:srgbClr val="FFFFFF"/>
                </a:solidFill>
              </a14:hiddenFill>
            </a:ext>
          </a:extLst>
        </p:spPr>
      </p:pic>
      <p:pic>
        <p:nvPicPr>
          <p:cNvPr id="8" name="תמונה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1692" y="5493297"/>
            <a:ext cx="1011565" cy="674208"/>
          </a:xfrm>
          <a:prstGeom prst="rect">
            <a:avLst/>
          </a:prstGeom>
        </p:spPr>
      </p:pic>
      <p:pic>
        <p:nvPicPr>
          <p:cNvPr id="9" name="תמונה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9464" y="5530086"/>
            <a:ext cx="1011565" cy="674208"/>
          </a:xfrm>
          <a:prstGeom prst="rect">
            <a:avLst/>
          </a:prstGeom>
        </p:spPr>
      </p:pic>
      <p:pic>
        <p:nvPicPr>
          <p:cNvPr id="10" name="תמונה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0578" y="5493297"/>
            <a:ext cx="1011565" cy="674208"/>
          </a:xfrm>
          <a:prstGeom prst="rect">
            <a:avLst/>
          </a:prstGeom>
        </p:spPr>
      </p:pic>
      <p:cxnSp>
        <p:nvCxnSpPr>
          <p:cNvPr id="11" name="מחבר ישר 10"/>
          <p:cNvCxnSpPr>
            <a:cxnSpLocks/>
            <a:stCxn id="9" idx="0"/>
            <a:endCxn id="7" idx="3"/>
          </p:cNvCxnSpPr>
          <p:nvPr/>
        </p:nvCxnSpPr>
        <p:spPr>
          <a:xfrm flipH="1" flipV="1">
            <a:off x="5141100" y="3674853"/>
            <a:ext cx="1494147" cy="1855233"/>
          </a:xfrm>
          <a:prstGeom prst="line">
            <a:avLst/>
          </a:prstGeom>
          <a:ln w="25400"/>
        </p:spPr>
        <p:style>
          <a:lnRef idx="1">
            <a:schemeClr val="dk1"/>
          </a:lnRef>
          <a:fillRef idx="0">
            <a:schemeClr val="dk1"/>
          </a:fillRef>
          <a:effectRef idx="0">
            <a:schemeClr val="dk1"/>
          </a:effectRef>
          <a:fontRef idx="minor">
            <a:schemeClr val="tx1"/>
          </a:fontRef>
        </p:style>
      </p:cxnSp>
      <p:cxnSp>
        <p:nvCxnSpPr>
          <p:cNvPr id="12" name="מחבר ישר 11"/>
          <p:cNvCxnSpPr>
            <a:cxnSpLocks/>
            <a:stCxn id="23" idx="0"/>
            <a:endCxn id="23" idx="4"/>
          </p:cNvCxnSpPr>
          <p:nvPr/>
        </p:nvCxnSpPr>
        <p:spPr>
          <a:xfrm flipH="1">
            <a:off x="3008434" y="3677427"/>
            <a:ext cx="1553868" cy="1880935"/>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מחבר ישר 12"/>
          <p:cNvCxnSpPr>
            <a:cxnSpLocks/>
            <a:stCxn id="7" idx="2"/>
            <a:endCxn id="10" idx="0"/>
          </p:cNvCxnSpPr>
          <p:nvPr/>
        </p:nvCxnSpPr>
        <p:spPr>
          <a:xfrm flipH="1">
            <a:off x="4846361" y="3965809"/>
            <a:ext cx="3783" cy="1527488"/>
          </a:xfrm>
          <a:prstGeom prst="line">
            <a:avLst/>
          </a:prstGeom>
          <a:ln w="25400"/>
        </p:spPr>
        <p:style>
          <a:lnRef idx="1">
            <a:schemeClr val="dk1"/>
          </a:lnRef>
          <a:fillRef idx="0">
            <a:schemeClr val="dk1"/>
          </a:fillRef>
          <a:effectRef idx="0">
            <a:schemeClr val="dk1"/>
          </a:effectRef>
          <a:fontRef idx="minor">
            <a:schemeClr val="tx1"/>
          </a:fontRef>
        </p:style>
      </p:cxnSp>
      <p:sp>
        <p:nvSpPr>
          <p:cNvPr id="22" name="אליפסה 21"/>
          <p:cNvSpPr/>
          <p:nvPr/>
        </p:nvSpPr>
        <p:spPr>
          <a:xfrm>
            <a:off x="1901371" y="3236686"/>
            <a:ext cx="5845800" cy="35269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p:cNvSpPr/>
          <p:nvPr/>
        </p:nvSpPr>
        <p:spPr>
          <a:xfrm rot="2373637">
            <a:off x="3480568" y="3398015"/>
            <a:ext cx="609600" cy="2439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p:cNvSpPr/>
          <p:nvPr/>
        </p:nvSpPr>
        <p:spPr>
          <a:xfrm rot="19226363" flipH="1">
            <a:off x="5610120" y="3382590"/>
            <a:ext cx="609600" cy="2439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אליפסה 29"/>
          <p:cNvSpPr/>
          <p:nvPr/>
        </p:nvSpPr>
        <p:spPr>
          <a:xfrm flipH="1">
            <a:off x="4553684" y="3935333"/>
            <a:ext cx="609600" cy="15565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1" name="מחבר חץ ישר 30"/>
          <p:cNvCxnSpPr>
            <a:cxnSpLocks/>
          </p:cNvCxnSpPr>
          <p:nvPr/>
        </p:nvCxnSpPr>
        <p:spPr>
          <a:xfrm flipV="1">
            <a:off x="3432994" y="4453850"/>
            <a:ext cx="373432" cy="4399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מחבר חץ ישר 33"/>
          <p:cNvCxnSpPr>
            <a:cxnSpLocks/>
          </p:cNvCxnSpPr>
          <p:nvPr/>
        </p:nvCxnSpPr>
        <p:spPr>
          <a:xfrm rot="10800000" flipV="1">
            <a:off x="3563257" y="4597004"/>
            <a:ext cx="373432" cy="4399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מחבר חץ ישר 34"/>
          <p:cNvCxnSpPr>
            <a:cxnSpLocks/>
          </p:cNvCxnSpPr>
          <p:nvPr/>
        </p:nvCxnSpPr>
        <p:spPr>
          <a:xfrm flipH="1" flipV="1">
            <a:off x="5810364" y="4673805"/>
            <a:ext cx="390960" cy="4304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מחבר חץ ישר 35"/>
          <p:cNvCxnSpPr>
            <a:cxnSpLocks/>
          </p:cNvCxnSpPr>
          <p:nvPr/>
        </p:nvCxnSpPr>
        <p:spPr>
          <a:xfrm rot="10800000" flipH="1" flipV="1">
            <a:off x="5986106" y="4591312"/>
            <a:ext cx="373432" cy="4399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מחבר חץ ישר 38"/>
          <p:cNvCxnSpPr>
            <a:cxnSpLocks/>
          </p:cNvCxnSpPr>
          <p:nvPr/>
        </p:nvCxnSpPr>
        <p:spPr>
          <a:xfrm flipV="1">
            <a:off x="4767682" y="4560899"/>
            <a:ext cx="2546" cy="4473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מחבר חץ ישר 39"/>
          <p:cNvCxnSpPr>
            <a:cxnSpLocks/>
          </p:cNvCxnSpPr>
          <p:nvPr/>
        </p:nvCxnSpPr>
        <p:spPr>
          <a:xfrm flipH="1">
            <a:off x="4926569" y="4591312"/>
            <a:ext cx="4771" cy="426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מחבר חץ ישר 50"/>
          <p:cNvCxnSpPr>
            <a:cxnSpLocks/>
          </p:cNvCxnSpPr>
          <p:nvPr/>
        </p:nvCxnSpPr>
        <p:spPr>
          <a:xfrm flipV="1">
            <a:off x="5986105" y="2307389"/>
            <a:ext cx="574335" cy="35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מחבר חץ ישר 51"/>
          <p:cNvCxnSpPr>
            <a:cxnSpLocks/>
          </p:cNvCxnSpPr>
          <p:nvPr/>
        </p:nvCxnSpPr>
        <p:spPr>
          <a:xfrm flipH="1">
            <a:off x="5945209" y="2430490"/>
            <a:ext cx="61523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738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70934" y="449745"/>
            <a:ext cx="8596668" cy="1320800"/>
          </a:xfrm>
        </p:spPr>
        <p:txBody>
          <a:bodyPr>
            <a:normAutofit/>
          </a:bodyPr>
          <a:lstStyle/>
          <a:p>
            <a:r>
              <a:rPr lang="en-US" sz="4000" dirty="0"/>
              <a:t>How Switch Works?</a:t>
            </a:r>
            <a:endParaRPr lang="he-IL" sz="4000" dirty="0"/>
          </a:p>
        </p:txBody>
      </p:sp>
      <p:sp>
        <p:nvSpPr>
          <p:cNvPr id="3" name="מציין מיקום תוכן 2"/>
          <p:cNvSpPr>
            <a:spLocks noGrp="1"/>
          </p:cNvSpPr>
          <p:nvPr>
            <p:ph idx="1"/>
          </p:nvPr>
        </p:nvSpPr>
        <p:spPr>
          <a:xfrm>
            <a:off x="488272" y="1648817"/>
            <a:ext cx="8720416" cy="4236726"/>
          </a:xfrm>
        </p:spPr>
        <p:txBody>
          <a:bodyPr>
            <a:normAutofit lnSpcReduction="10000"/>
          </a:bodyPr>
          <a:lstStyle/>
          <a:p>
            <a:pPr lvl="0">
              <a:buClr>
                <a:srgbClr val="5FCBEF"/>
              </a:buClr>
            </a:pPr>
            <a:r>
              <a:rPr lang="he-IL" dirty="0">
                <a:solidFill>
                  <a:prstClr val="black">
                    <a:lumMod val="75000"/>
                    <a:lumOff val="25000"/>
                  </a:prstClr>
                </a:solidFill>
              </a:rPr>
              <a:t>סדר פעולתו של ה-</a:t>
            </a:r>
            <a:r>
              <a:rPr lang="en-US" dirty="0">
                <a:solidFill>
                  <a:prstClr val="black">
                    <a:lumMod val="75000"/>
                    <a:lumOff val="25000"/>
                  </a:prstClr>
                </a:solidFill>
              </a:rPr>
              <a:t>Switch</a:t>
            </a:r>
            <a:r>
              <a:rPr lang="he-IL" dirty="0">
                <a:solidFill>
                  <a:prstClr val="black">
                    <a:lumMod val="75000"/>
                    <a:lumOff val="25000"/>
                  </a:prstClr>
                </a:solidFill>
              </a:rPr>
              <a:t> בזמן שליחת נתונים ברשת, בין רכיבי קצה:</a:t>
            </a:r>
            <a:endParaRPr lang="he-IL" dirty="0"/>
          </a:p>
          <a:p>
            <a:pPr>
              <a:buFont typeface="+mj-lt"/>
              <a:buAutoNum type="arabicPeriod"/>
            </a:pPr>
            <a:r>
              <a:rPr lang="he-IL" dirty="0"/>
              <a:t>רכיב קצה שולח הודעה לרכיב קצה אחר ברשת.</a:t>
            </a:r>
          </a:p>
          <a:p>
            <a:pPr>
              <a:buFont typeface="+mj-lt"/>
              <a:buAutoNum type="arabicPeriod"/>
            </a:pPr>
            <a:r>
              <a:rPr lang="he-IL" dirty="0"/>
              <a:t>המתג מקבל את הודעה ובודק 2 שדות: כתובת היעד הפיזית וכתובת המקור הפיזית.</a:t>
            </a:r>
          </a:p>
          <a:p>
            <a:pPr>
              <a:buFont typeface="+mj-lt"/>
              <a:buAutoNum type="arabicPeriod"/>
            </a:pPr>
            <a:r>
              <a:rPr lang="he-IL" dirty="0"/>
              <a:t>המתג משייך את כתובת המקור הפיזית אל הפורט ממנו קיבל ההודעה, ומתעד את הדבר בטבלת ה-</a:t>
            </a:r>
            <a:r>
              <a:rPr lang="en-US" dirty="0"/>
              <a:t>MAC</a:t>
            </a:r>
            <a:endParaRPr lang="he-IL" dirty="0"/>
          </a:p>
          <a:p>
            <a:pPr>
              <a:buFont typeface="+mj-lt"/>
              <a:buAutoNum type="arabicPeriod"/>
            </a:pPr>
            <a:r>
              <a:rPr lang="he-IL" dirty="0"/>
              <a:t>המתג שולח את החבילה (</a:t>
            </a:r>
            <a:r>
              <a:rPr lang="en-US" dirty="0"/>
              <a:t>(ARP Request</a:t>
            </a:r>
            <a:r>
              <a:rPr lang="he-IL" dirty="0"/>
              <a:t> דרך כל הפורטים הפנויים חוץ מהפורט דרכו קיבל את ההודעה. *פעולה זו נקראת </a:t>
            </a:r>
            <a:r>
              <a:rPr lang="en-US" dirty="0"/>
              <a:t>Flooding</a:t>
            </a:r>
            <a:r>
              <a:rPr lang="he-IL" dirty="0"/>
              <a:t>.</a:t>
            </a:r>
          </a:p>
          <a:p>
            <a:pPr marL="0" indent="0">
              <a:buNone/>
            </a:pPr>
            <a:r>
              <a:rPr lang="he-IL" dirty="0"/>
              <a:t>** בקשת </a:t>
            </a:r>
            <a:r>
              <a:rPr lang="en-US" dirty="0"/>
              <a:t>ARP</a:t>
            </a:r>
            <a:r>
              <a:rPr lang="he-IL" dirty="0"/>
              <a:t> מכילה את השאלה, מהי הכתובת הפיזית של מחשב מסויים ע"פ כתובת ה-</a:t>
            </a:r>
            <a:r>
              <a:rPr lang="en-US" dirty="0"/>
              <a:t>IP</a:t>
            </a:r>
            <a:r>
              <a:rPr lang="he-IL" dirty="0"/>
              <a:t> שלו**</a:t>
            </a:r>
          </a:p>
          <a:p>
            <a:pPr>
              <a:buFont typeface="+mj-lt"/>
              <a:buAutoNum type="arabicPeriod" startAt="5"/>
            </a:pPr>
            <a:r>
              <a:rPr lang="he-IL" dirty="0"/>
              <a:t>רכיב היעד שמזהה את כתובתו הפיזית בבקשת ה-</a:t>
            </a:r>
            <a:r>
              <a:rPr lang="en-US" dirty="0"/>
              <a:t>ARP Request</a:t>
            </a:r>
            <a:r>
              <a:rPr lang="he-IL" dirty="0"/>
              <a:t> שולח מענה (</a:t>
            </a:r>
            <a:r>
              <a:rPr lang="en-US" dirty="0"/>
              <a:t>ARP Replay</a:t>
            </a:r>
            <a:r>
              <a:rPr lang="he-IL" dirty="0"/>
              <a:t>) אל רכיב המקור.</a:t>
            </a:r>
          </a:p>
          <a:p>
            <a:pPr>
              <a:buFont typeface="+mj-lt"/>
              <a:buAutoNum type="arabicPeriod" startAt="5"/>
            </a:pPr>
            <a:r>
              <a:rPr lang="he-IL" dirty="0"/>
              <a:t>המתג מתעד לאיזה פורט מחובר רכיב היעד בטבלת ה-</a:t>
            </a:r>
            <a:r>
              <a:rPr lang="en-US" dirty="0"/>
              <a:t>MAC</a:t>
            </a:r>
            <a:r>
              <a:rPr lang="he-IL" dirty="0"/>
              <a:t> ומעביר את ה-</a:t>
            </a:r>
            <a:r>
              <a:rPr lang="en-US" dirty="0"/>
              <a:t>ARP Replay</a:t>
            </a:r>
            <a:r>
              <a:rPr lang="he-IL" dirty="0"/>
              <a:t> לרכיב הקצה שיזם את התקשורת (רכיב המקור).</a:t>
            </a:r>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29</a:t>
            </a:fld>
            <a:endParaRPr lang="he-IL"/>
          </a:p>
        </p:txBody>
      </p:sp>
      <p:pic>
        <p:nvPicPr>
          <p:cNvPr id="6" name="Picture 2" descr="https://www.packet6.com/wp-content/uploads/2014/04/cisco_sg500-52p.jpg"/>
          <p:cNvPicPr>
            <a:picLocks noChangeAspect="1" noChangeArrowheads="1"/>
          </p:cNvPicPr>
          <p:nvPr/>
        </p:nvPicPr>
        <p:blipFill rotWithShape="1">
          <a:blip r:embed="rId2">
            <a:extLst>
              <a:ext uri="{28A0092B-C50C-407E-A947-70E740481C1C}">
                <a14:useLocalDpi xmlns:a14="http://schemas.microsoft.com/office/drawing/2010/main" val="0"/>
              </a:ext>
            </a:extLst>
          </a:blip>
          <a:srcRect t="13933" b="21383"/>
          <a:stretch/>
        </p:blipFill>
        <p:spPr bwMode="auto">
          <a:xfrm>
            <a:off x="4975668" y="179050"/>
            <a:ext cx="4424226" cy="1199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963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a:t>
            </a:fld>
            <a:endParaRPr lang="he-IL"/>
          </a:p>
        </p:txBody>
      </p:sp>
      <p:pic>
        <p:nvPicPr>
          <p:cNvPr id="1026" name="Picture 2" descr="תוצאת תמונה עבור ‪the internet of things cis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88" y="262223"/>
            <a:ext cx="8299252" cy="55951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055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30</a:t>
            </a:fld>
            <a:endParaRPr lang="he-IL"/>
          </a:p>
        </p:txBody>
      </p:sp>
      <p:pic>
        <p:nvPicPr>
          <p:cNvPr id="6" name="תמונה 5"/>
          <p:cNvPicPr>
            <a:picLocks noChangeAspect="1"/>
          </p:cNvPicPr>
          <p:nvPr/>
        </p:nvPicPr>
        <p:blipFill>
          <a:blip r:embed="rId2"/>
          <a:stretch>
            <a:fillRect/>
          </a:stretch>
        </p:blipFill>
        <p:spPr>
          <a:xfrm>
            <a:off x="1464689" y="3184451"/>
            <a:ext cx="7007541" cy="3286216"/>
          </a:xfrm>
          <a:prstGeom prst="rect">
            <a:avLst/>
          </a:prstGeom>
        </p:spPr>
      </p:pic>
      <p:sp>
        <p:nvSpPr>
          <p:cNvPr id="2" name="TextBox 1"/>
          <p:cNvSpPr txBox="1"/>
          <p:nvPr/>
        </p:nvSpPr>
        <p:spPr>
          <a:xfrm>
            <a:off x="3232150" y="1403187"/>
            <a:ext cx="3472617" cy="461665"/>
          </a:xfrm>
          <a:prstGeom prst="rect">
            <a:avLst/>
          </a:prstGeom>
          <a:noFill/>
        </p:spPr>
        <p:txBody>
          <a:bodyPr wrap="none" rtlCol="1">
            <a:spAutoFit/>
          </a:bodyPr>
          <a:lstStyle/>
          <a:p>
            <a:r>
              <a:rPr lang="en-US" sz="2400" u="sng" dirty="0">
                <a:solidFill>
                  <a:srgbClr val="00B0F0"/>
                </a:solidFill>
                <a:latin typeface="Calibri" panose="020F0502020204030204" pitchFamily="34" charset="0"/>
                <a:cs typeface="Calibri" panose="020F0502020204030204" pitchFamily="34" charset="0"/>
              </a:rPr>
              <a:t>Switch MAC Address Table</a:t>
            </a:r>
            <a:endParaRPr lang="he-IL" sz="2400" u="sng" dirty="0">
              <a:solidFill>
                <a:srgbClr val="00B0F0"/>
              </a:solidFill>
              <a:latin typeface="Calibri" panose="020F0502020204030204" pitchFamily="34" charset="0"/>
              <a:cs typeface="Calibri" panose="020F0502020204030204" pitchFamily="34" charset="0"/>
            </a:endParaRPr>
          </a:p>
        </p:txBody>
      </p:sp>
      <p:sp>
        <p:nvSpPr>
          <p:cNvPr id="8" name="כותרת 1"/>
          <p:cNvSpPr>
            <a:spLocks noGrp="1"/>
          </p:cNvSpPr>
          <p:nvPr>
            <p:ph type="title"/>
          </p:nvPr>
        </p:nvSpPr>
        <p:spPr>
          <a:xfrm>
            <a:off x="270934" y="449745"/>
            <a:ext cx="8596668" cy="1320800"/>
          </a:xfrm>
        </p:spPr>
        <p:txBody>
          <a:bodyPr>
            <a:normAutofit/>
          </a:bodyPr>
          <a:lstStyle/>
          <a:p>
            <a:r>
              <a:rPr lang="en-US" sz="4000" dirty="0"/>
              <a:t>How Switch Works?</a:t>
            </a:r>
            <a:endParaRPr lang="he-IL" sz="4000" dirty="0"/>
          </a:p>
        </p:txBody>
      </p:sp>
      <p:pic>
        <p:nvPicPr>
          <p:cNvPr id="10" name="Picture 2" descr="https://www.packet6.com/wp-content/uploads/2014/04/cisco_sg500-52p.jpg"/>
          <p:cNvPicPr>
            <a:picLocks noChangeAspect="1" noChangeArrowheads="1"/>
          </p:cNvPicPr>
          <p:nvPr/>
        </p:nvPicPr>
        <p:blipFill rotWithShape="1">
          <a:blip r:embed="rId3">
            <a:extLst>
              <a:ext uri="{28A0092B-C50C-407E-A947-70E740481C1C}">
                <a14:useLocalDpi xmlns:a14="http://schemas.microsoft.com/office/drawing/2010/main" val="0"/>
              </a:ext>
            </a:extLst>
          </a:blip>
          <a:srcRect t="13933" b="21383"/>
          <a:stretch/>
        </p:blipFill>
        <p:spPr bwMode="auto">
          <a:xfrm>
            <a:off x="4975668" y="179050"/>
            <a:ext cx="4424226" cy="1199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טבלה 2">
            <a:extLst>
              <a:ext uri="{FF2B5EF4-FFF2-40B4-BE49-F238E27FC236}">
                <a16:creationId xmlns:a16="http://schemas.microsoft.com/office/drawing/2014/main" id="{66D96B96-245F-4019-B4B2-687474FE3C8F}"/>
              </a:ext>
            </a:extLst>
          </p:cNvPr>
          <p:cNvGraphicFramePr>
            <a:graphicFrameLocks noGrp="1"/>
          </p:cNvGraphicFramePr>
          <p:nvPr>
            <p:extLst>
              <p:ext uri="{D42A27DB-BD31-4B8C-83A1-F6EECF244321}">
                <p14:modId xmlns:p14="http://schemas.microsoft.com/office/powerpoint/2010/main" val="3470486951"/>
              </p:ext>
            </p:extLst>
          </p:nvPr>
        </p:nvGraphicFramePr>
        <p:xfrm>
          <a:off x="2204368" y="1889917"/>
          <a:ext cx="5542599" cy="1584960"/>
        </p:xfrm>
        <a:graphic>
          <a:graphicData uri="http://schemas.openxmlformats.org/drawingml/2006/table">
            <a:tbl>
              <a:tblPr rtl="1" firstRow="1" bandRow="1">
                <a:tableStyleId>{69012ECD-51FC-41F1-AA8D-1B2483CD663E}</a:tableStyleId>
              </a:tblPr>
              <a:tblGrid>
                <a:gridCol w="1185090">
                  <a:extLst>
                    <a:ext uri="{9D8B030D-6E8A-4147-A177-3AD203B41FA5}">
                      <a16:colId xmlns:a16="http://schemas.microsoft.com/office/drawing/2014/main" val="1770198037"/>
                    </a:ext>
                  </a:extLst>
                </a:gridCol>
                <a:gridCol w="1816315">
                  <a:extLst>
                    <a:ext uri="{9D8B030D-6E8A-4147-A177-3AD203B41FA5}">
                      <a16:colId xmlns:a16="http://schemas.microsoft.com/office/drawing/2014/main" val="3200931951"/>
                    </a:ext>
                  </a:extLst>
                </a:gridCol>
                <a:gridCol w="2541194">
                  <a:extLst>
                    <a:ext uri="{9D8B030D-6E8A-4147-A177-3AD203B41FA5}">
                      <a16:colId xmlns:a16="http://schemas.microsoft.com/office/drawing/2014/main" val="1092362479"/>
                    </a:ext>
                  </a:extLst>
                </a:gridCol>
              </a:tblGrid>
              <a:tr h="370840">
                <a:tc>
                  <a:txBody>
                    <a:bodyPr/>
                    <a:lstStyle/>
                    <a:p>
                      <a:pPr algn="l" rtl="1"/>
                      <a:r>
                        <a:rPr lang="en-US" sz="2000" dirty="0">
                          <a:latin typeface="Calibri" panose="020F0502020204030204" pitchFamily="34" charset="0"/>
                          <a:cs typeface="Calibri" panose="020F0502020204030204" pitchFamily="34" charset="0"/>
                        </a:rPr>
                        <a:t>VLAN</a:t>
                      </a:r>
                      <a:endParaRPr lang="he-IL" sz="2000" dirty="0">
                        <a:latin typeface="Calibri" panose="020F0502020204030204" pitchFamily="34" charset="0"/>
                        <a:cs typeface="Calibri" panose="020F0502020204030204" pitchFamily="34" charset="0"/>
                      </a:endParaRPr>
                    </a:p>
                  </a:txBody>
                  <a:tcPr/>
                </a:tc>
                <a:tc>
                  <a:txBody>
                    <a:bodyPr/>
                    <a:lstStyle/>
                    <a:p>
                      <a:pPr algn="l" rtl="1"/>
                      <a:r>
                        <a:rPr lang="en-US" sz="2000" dirty="0">
                          <a:latin typeface="Calibri" panose="020F0502020204030204" pitchFamily="34" charset="0"/>
                          <a:cs typeface="Calibri" panose="020F0502020204030204" pitchFamily="34" charset="0"/>
                        </a:rPr>
                        <a:t>Port Number</a:t>
                      </a:r>
                      <a:endParaRPr lang="he-IL" sz="2000" dirty="0">
                        <a:latin typeface="Calibri" panose="020F0502020204030204" pitchFamily="34" charset="0"/>
                        <a:cs typeface="Calibri" panose="020F0502020204030204" pitchFamily="34" charset="0"/>
                      </a:endParaRPr>
                    </a:p>
                  </a:txBody>
                  <a:tcPr/>
                </a:tc>
                <a:tc>
                  <a:txBody>
                    <a:bodyPr/>
                    <a:lstStyle/>
                    <a:p>
                      <a:pPr algn="l" rtl="1"/>
                      <a:r>
                        <a:rPr lang="en-US" sz="2000" dirty="0">
                          <a:latin typeface="Calibri" panose="020F0502020204030204" pitchFamily="34" charset="0"/>
                          <a:cs typeface="Calibri" panose="020F0502020204030204" pitchFamily="34" charset="0"/>
                        </a:rPr>
                        <a:t>MAC Address</a:t>
                      </a:r>
                      <a:endParaRPr lang="he-IL"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128315"/>
                  </a:ext>
                </a:extLst>
              </a:tr>
              <a:tr h="370840">
                <a:tc>
                  <a:txBody>
                    <a:bodyPr/>
                    <a:lstStyle/>
                    <a:p>
                      <a:pPr algn="l" rtl="1"/>
                      <a:r>
                        <a:rPr lang="he-IL" sz="2000" dirty="0">
                          <a:latin typeface="Calibri" panose="020F0502020204030204" pitchFamily="34" charset="0"/>
                          <a:cs typeface="Calibri" panose="020F0502020204030204" pitchFamily="34" charset="0"/>
                        </a:rPr>
                        <a:t>1</a:t>
                      </a:r>
                    </a:p>
                  </a:txBody>
                  <a:tcPr/>
                </a:tc>
                <a:tc>
                  <a:txBody>
                    <a:bodyPr/>
                    <a:lstStyle/>
                    <a:p>
                      <a:pPr algn="l" rtl="1"/>
                      <a:r>
                        <a:rPr lang="en-US" sz="2000" dirty="0">
                          <a:latin typeface="Calibri" panose="020F0502020204030204" pitchFamily="34" charset="0"/>
                          <a:cs typeface="Calibri" panose="020F0502020204030204" pitchFamily="34" charset="0"/>
                        </a:rPr>
                        <a:t>Fa0/2</a:t>
                      </a:r>
                      <a:endParaRPr lang="he-IL" sz="2000" dirty="0">
                        <a:latin typeface="Calibri" panose="020F0502020204030204" pitchFamily="34" charset="0"/>
                        <a:cs typeface="Calibri" panose="020F0502020204030204" pitchFamily="34" charset="0"/>
                      </a:endParaRPr>
                    </a:p>
                  </a:txBody>
                  <a:tcPr/>
                </a:tc>
                <a:tc>
                  <a:txBody>
                    <a:bodyPr/>
                    <a:lstStyle/>
                    <a:p>
                      <a:pPr marL="0" marR="0" lvl="0" indent="0" algn="l" defTabSz="457200" rtl="1"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cs typeface="Calibri" panose="020F0502020204030204" pitchFamily="34" charset="0"/>
                        </a:rPr>
                        <a:t>00:00:00:FF:2A:33</a:t>
                      </a:r>
                      <a:endParaRPr lang="he-IL"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75498204"/>
                  </a:ext>
                </a:extLst>
              </a:tr>
              <a:tr h="370840">
                <a:tc>
                  <a:txBody>
                    <a:bodyPr/>
                    <a:lstStyle/>
                    <a:p>
                      <a:pPr marL="0" marR="0" lvl="0" indent="0" algn="l" defTabSz="457200" rtl="1" eaLnBrk="1" fontAlgn="auto" latinLnBrk="0" hangingPunct="1">
                        <a:lnSpc>
                          <a:spcPct val="100000"/>
                        </a:lnSpc>
                        <a:spcBef>
                          <a:spcPts val="0"/>
                        </a:spcBef>
                        <a:spcAft>
                          <a:spcPts val="0"/>
                        </a:spcAft>
                        <a:buClrTx/>
                        <a:buSzTx/>
                        <a:buFontTx/>
                        <a:buNone/>
                        <a:tabLst/>
                        <a:defRPr/>
                      </a:pPr>
                      <a:r>
                        <a:rPr lang="he-IL" sz="2000" dirty="0">
                          <a:latin typeface="Calibri" panose="020F0502020204030204" pitchFamily="34" charset="0"/>
                          <a:cs typeface="Calibri" panose="020F0502020204030204" pitchFamily="34" charset="0"/>
                        </a:rPr>
                        <a:t>1</a:t>
                      </a:r>
                    </a:p>
                  </a:txBody>
                  <a:tcPr/>
                </a:tc>
                <a:tc>
                  <a:txBody>
                    <a:bodyPr/>
                    <a:lstStyle/>
                    <a:p>
                      <a:pPr marL="0" marR="0" lvl="0" indent="0" algn="l" defTabSz="457200" rtl="1" eaLnBrk="1" fontAlgn="auto" latinLnBrk="0" hangingPunct="1">
                        <a:lnSpc>
                          <a:spcPct val="100000"/>
                        </a:lnSpc>
                        <a:spcBef>
                          <a:spcPts val="0"/>
                        </a:spcBef>
                        <a:spcAft>
                          <a:spcPts val="0"/>
                        </a:spcAft>
                        <a:buClrTx/>
                        <a:buSzTx/>
                        <a:buFontTx/>
                        <a:buNone/>
                        <a:tabLst/>
                        <a:defRPr/>
                      </a:pPr>
                      <a:r>
                        <a:rPr lang="en-US" sz="2000" dirty="0">
                          <a:latin typeface="Calibri" panose="020F0502020204030204" pitchFamily="34" charset="0"/>
                          <a:cs typeface="Calibri" panose="020F0502020204030204" pitchFamily="34" charset="0"/>
                        </a:rPr>
                        <a:t>Fa0/1</a:t>
                      </a:r>
                      <a:endParaRPr lang="he-IL" sz="2000" dirty="0">
                        <a:latin typeface="Calibri" panose="020F0502020204030204" pitchFamily="34" charset="0"/>
                        <a:cs typeface="Calibri" panose="020F0502020204030204" pitchFamily="34" charset="0"/>
                      </a:endParaRPr>
                    </a:p>
                  </a:txBody>
                  <a:tcPr/>
                </a:tc>
                <a:tc>
                  <a:txBody>
                    <a:bodyPr/>
                    <a:lstStyle/>
                    <a:p>
                      <a:pPr marL="0" marR="0" lvl="0" indent="0" algn="l" defTabSz="457200" rtl="1"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cs typeface="Calibri" panose="020F0502020204030204" pitchFamily="34" charset="0"/>
                        </a:rPr>
                        <a:t>00:11:00:AA:FF:21</a:t>
                      </a:r>
                      <a:endParaRPr lang="he-IL"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12106545"/>
                  </a:ext>
                </a:extLst>
              </a:tr>
              <a:tr h="370840">
                <a:tc>
                  <a:txBody>
                    <a:bodyPr/>
                    <a:lstStyle/>
                    <a:p>
                      <a:pPr marL="0" marR="0" lvl="0" indent="0" algn="l" defTabSz="457200" rtl="1" eaLnBrk="1" fontAlgn="auto" latinLnBrk="0" hangingPunct="1">
                        <a:lnSpc>
                          <a:spcPct val="100000"/>
                        </a:lnSpc>
                        <a:spcBef>
                          <a:spcPts val="0"/>
                        </a:spcBef>
                        <a:spcAft>
                          <a:spcPts val="0"/>
                        </a:spcAft>
                        <a:buClrTx/>
                        <a:buSzTx/>
                        <a:buFontTx/>
                        <a:buNone/>
                        <a:tabLst/>
                        <a:defRPr/>
                      </a:pPr>
                      <a:r>
                        <a:rPr lang="he-IL" sz="2000" dirty="0">
                          <a:latin typeface="Calibri" panose="020F0502020204030204" pitchFamily="34" charset="0"/>
                          <a:cs typeface="Calibri" panose="020F0502020204030204" pitchFamily="34" charset="0"/>
                        </a:rPr>
                        <a:t>1</a:t>
                      </a:r>
                    </a:p>
                  </a:txBody>
                  <a:tcPr/>
                </a:tc>
                <a:tc>
                  <a:txBody>
                    <a:bodyPr/>
                    <a:lstStyle/>
                    <a:p>
                      <a:pPr algn="l" rtl="1"/>
                      <a:r>
                        <a:rPr lang="en-US" sz="2000" dirty="0">
                          <a:latin typeface="Calibri" panose="020F0502020204030204" pitchFamily="34" charset="0"/>
                          <a:cs typeface="Calibri" panose="020F0502020204030204" pitchFamily="34" charset="0"/>
                        </a:rPr>
                        <a:t>Fa0/3</a:t>
                      </a:r>
                      <a:endParaRPr lang="he-IL" sz="2000" dirty="0">
                        <a:latin typeface="Calibri" panose="020F0502020204030204" pitchFamily="34" charset="0"/>
                        <a:cs typeface="Calibri" panose="020F0502020204030204" pitchFamily="34" charset="0"/>
                      </a:endParaRPr>
                    </a:p>
                  </a:txBody>
                  <a:tcPr/>
                </a:tc>
                <a:tc>
                  <a:txBody>
                    <a:bodyPr/>
                    <a:lstStyle/>
                    <a:p>
                      <a:pPr marL="0" marR="0" lvl="0" indent="0" algn="l" defTabSz="457200" rtl="1"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cs typeface="Calibri" panose="020F0502020204030204" pitchFamily="34" charset="0"/>
                        </a:rPr>
                        <a:t>11:00:CC:BB:FF:01</a:t>
                      </a:r>
                      <a:endParaRPr lang="he-IL"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36272052"/>
                  </a:ext>
                </a:extLst>
              </a:tr>
            </a:tbl>
          </a:graphicData>
        </a:graphic>
      </p:graphicFrame>
    </p:spTree>
    <p:extLst>
      <p:ext uri="{BB962C8B-B14F-4D97-AF65-F5344CB8AC3E}">
        <p14:creationId xmlns:p14="http://schemas.microsoft.com/office/powerpoint/2010/main" val="352579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68774" y="0"/>
            <a:ext cx="8596668" cy="1018032"/>
          </a:xfrm>
        </p:spPr>
        <p:txBody>
          <a:bodyPr/>
          <a:lstStyle/>
          <a:p>
            <a:pPr algn="r"/>
            <a:r>
              <a:rPr lang="he-IL" dirty="0"/>
              <a:t>מגנונים ב-</a:t>
            </a:r>
            <a:r>
              <a:rPr lang="en-US" dirty="0"/>
              <a:t>LAN</a:t>
            </a:r>
            <a:r>
              <a:rPr lang="he-IL" dirty="0"/>
              <a:t>...</a:t>
            </a:r>
          </a:p>
        </p:txBody>
      </p:sp>
      <p:sp>
        <p:nvSpPr>
          <p:cNvPr id="3" name="מציין מיקום תוכן 2"/>
          <p:cNvSpPr>
            <a:spLocks noGrp="1"/>
          </p:cNvSpPr>
          <p:nvPr>
            <p:ph idx="1"/>
          </p:nvPr>
        </p:nvSpPr>
        <p:spPr>
          <a:xfrm>
            <a:off x="201846" y="799941"/>
            <a:ext cx="8596668" cy="5693336"/>
          </a:xfrm>
        </p:spPr>
        <p:txBody>
          <a:bodyPr>
            <a:normAutofit lnSpcReduction="10000"/>
          </a:bodyPr>
          <a:lstStyle/>
          <a:p>
            <a:r>
              <a:rPr lang="en-US" sz="1600" dirty="0"/>
              <a:t>Carrier Sense Multiple Access with Collision Detection(</a:t>
            </a:r>
            <a:r>
              <a:rPr lang="en-US" sz="1600" b="1" dirty="0"/>
              <a:t>CSMA/CD</a:t>
            </a:r>
            <a:r>
              <a:rPr lang="en-US" sz="1600" dirty="0"/>
              <a:t>)</a:t>
            </a:r>
            <a:r>
              <a:rPr lang="he-IL" sz="1600" dirty="0"/>
              <a:t>-הוא אלגוריתם בעל מנגנון לזיהוי התנגשויות ברשתות </a:t>
            </a:r>
            <a:r>
              <a:rPr lang="en-US" sz="1600" dirty="0"/>
              <a:t>Ethernet</a:t>
            </a:r>
            <a:r>
              <a:rPr lang="he-IL" sz="1600" dirty="0"/>
              <a:t>:</a:t>
            </a:r>
          </a:p>
          <a:p>
            <a:pPr>
              <a:buFont typeface="+mj-lt"/>
              <a:buAutoNum type="arabicPeriod"/>
            </a:pPr>
            <a:r>
              <a:rPr lang="he-IL" sz="1400" dirty="0"/>
              <a:t>התקן שרוצה לשלוח פריים (מידע) מאזין לרשת (מדיה) ומחכה עד שהיא תהיה פנויה.</a:t>
            </a:r>
          </a:p>
          <a:p>
            <a:pPr>
              <a:buFont typeface="+mj-lt"/>
              <a:buAutoNum type="arabicPeriod"/>
            </a:pPr>
            <a:r>
              <a:rPr lang="he-IL" sz="1400" dirty="0"/>
              <a:t>כאשר הרשת פנויה, ההתקן מתחיל לשולח את הפריים.</a:t>
            </a:r>
          </a:p>
          <a:p>
            <a:pPr>
              <a:buFont typeface="+mj-lt"/>
              <a:buAutoNum type="arabicPeriod"/>
            </a:pPr>
            <a:r>
              <a:rPr lang="he-IL" sz="1400" dirty="0"/>
              <a:t>השולח מאזין לרשת כדי לבדוק האם אירעה התנגשות. אם אירה התנגשות , ההתקנים ששלחו את הפריימים שהתנגשו פועלים באופן הבא:</a:t>
            </a:r>
          </a:p>
          <a:p>
            <a:pPr>
              <a:buFont typeface="+mj-cs"/>
              <a:buAutoNum type="hebrew2Minus"/>
            </a:pPr>
            <a:r>
              <a:rPr lang="he-IL" sz="1400" dirty="0"/>
              <a:t>שולחים אות שמציין לכל ההתקנים ברשת שאירה התנגשות.</a:t>
            </a:r>
          </a:p>
          <a:p>
            <a:pPr>
              <a:buFont typeface="+mj-cs"/>
              <a:buAutoNum type="hebrew2Minus"/>
            </a:pPr>
            <a:r>
              <a:rPr lang="he-IL" sz="1400" dirty="0"/>
              <a:t>ממתנים פרק זמן אקראי כלשהו, לפני שהם מנסים לשלוח שוב את הפריים, וזאת כדי למנוע מצב שבו שוב כולם שולחם באותו הרגע.</a:t>
            </a:r>
          </a:p>
          <a:p>
            <a:pPr>
              <a:buFont typeface="+mj-cs"/>
              <a:buAutoNum type="hebrew2Minus"/>
            </a:pPr>
            <a:r>
              <a:rPr lang="he-IL" sz="1400" dirty="0"/>
              <a:t>מתחילים מחדש את התהליך על מנת לשלוח את הפריים (כלומר, מאזינים שוב לרשת, כפי שראינו בשלב 1).</a:t>
            </a:r>
          </a:p>
          <a:p>
            <a:pPr marL="0" indent="0">
              <a:buNone/>
            </a:pPr>
            <a:endParaRPr lang="he-IL" dirty="0"/>
          </a:p>
          <a:p>
            <a:r>
              <a:rPr lang="en-US" sz="1600" dirty="0"/>
              <a:t>Carrier Sense Multiple Access with Collision Avoidance(</a:t>
            </a:r>
            <a:r>
              <a:rPr lang="en-US" sz="1600" b="1" dirty="0"/>
              <a:t>CSMA/CA</a:t>
            </a:r>
            <a:r>
              <a:rPr lang="en-US" sz="1600" dirty="0"/>
              <a:t>)</a:t>
            </a:r>
            <a:r>
              <a:rPr lang="he-IL" sz="1600" dirty="0"/>
              <a:t>-הוא אלגוריתם בעל מנגנון לזיהוי התנגשויות ברשתות אל-חוטיות (</a:t>
            </a:r>
            <a:r>
              <a:rPr lang="en-US" sz="1600" dirty="0"/>
              <a:t>Wi-Fi</a:t>
            </a:r>
            <a:r>
              <a:rPr lang="he-IL" sz="1600" dirty="0"/>
              <a:t>) הפרוטוקול עובד ב-2 צורות:</a:t>
            </a:r>
          </a:p>
          <a:p>
            <a:pPr>
              <a:buFont typeface="+mj-lt"/>
              <a:buAutoNum type="arabicPeriod"/>
            </a:pPr>
            <a:r>
              <a:rPr lang="he-IL" sz="1400" dirty="0"/>
              <a:t>בקשת אישור שליחה - התחנה מאזינה לערוץ, ואם הוא פנוי - היא שולחת אות שמודיע לשאר התחנות על כוונתה לשלוח מסגרת, לאחר שליחת האות היא ממתינה לאישור מהתחנה המקבלת ורק אז שולחת את המידע. שאר התחנות הנמצאות באותו מתחם התנגשות מאזינות למידע המועבר בין התחנות ויודעות כאשר הערוץ אמור להיות תפוס.</a:t>
            </a:r>
          </a:p>
          <a:p>
            <a:pPr>
              <a:buFont typeface="+mj-lt"/>
              <a:buAutoNum type="arabicPeriod"/>
            </a:pPr>
            <a:r>
              <a:rPr lang="he-IL" sz="1400" dirty="0"/>
              <a:t>ללא בקשת אישור שליחה - כאשר התחנה מעוניינת לשדר היא בודקת אם הערוץ פנוי. אם הוא פנוי, היא מתחילה לשדר באופן מידי תוך שהיא בודקת שלא נוצרה התנגשות עם תחנה אחרת. אם התחנה מזהה התנגשות היא זונחת את החבילה ומשדרת אותה מחדש.</a:t>
            </a:r>
          </a:p>
        </p:txBody>
      </p:sp>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31</a:t>
            </a:fld>
            <a:endParaRPr lang="he-IL"/>
          </a:p>
        </p:txBody>
      </p:sp>
    </p:spTree>
    <p:extLst>
      <p:ext uri="{BB962C8B-B14F-4D97-AF65-F5344CB8AC3E}">
        <p14:creationId xmlns:p14="http://schemas.microsoft.com/office/powerpoint/2010/main" val="3035382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61706"/>
            <a:ext cx="8596668" cy="1320800"/>
          </a:xfrm>
        </p:spPr>
        <p:txBody>
          <a:bodyPr>
            <a:normAutofit/>
          </a:bodyPr>
          <a:lstStyle/>
          <a:p>
            <a:pPr algn="ctr"/>
            <a:r>
              <a:rPr lang="he-IL" sz="4000" dirty="0"/>
              <a:t>פרוטוקול </a:t>
            </a:r>
            <a:r>
              <a:rPr lang="en-US" sz="4000" dirty="0"/>
              <a:t>Ethernet</a:t>
            </a:r>
            <a:endParaRPr lang="he-IL" sz="4000" dirty="0"/>
          </a:p>
        </p:txBody>
      </p:sp>
      <p:sp>
        <p:nvSpPr>
          <p:cNvPr id="3" name="מציין מיקום תוכן 2"/>
          <p:cNvSpPr>
            <a:spLocks noGrp="1"/>
          </p:cNvSpPr>
          <p:nvPr>
            <p:ph idx="1"/>
          </p:nvPr>
        </p:nvSpPr>
        <p:spPr>
          <a:xfrm>
            <a:off x="677334" y="891561"/>
            <a:ext cx="8596668" cy="2319971"/>
          </a:xfrm>
        </p:spPr>
        <p:txBody>
          <a:bodyPr/>
          <a:lstStyle/>
          <a:p>
            <a:r>
              <a:rPr lang="he-IL" dirty="0"/>
              <a:t>המונח </a:t>
            </a:r>
            <a:r>
              <a:rPr lang="en-US" dirty="0"/>
              <a:t>Ethernet</a:t>
            </a:r>
            <a:r>
              <a:rPr lang="he-IL" dirty="0"/>
              <a:t> מתייחס למשפחה של סטנדרטים אשר מטרתם, להגדיר איך צריכה להתבצע העברה של פריימים (מידע) ברשת </a:t>
            </a:r>
            <a:r>
              <a:rPr lang="en-US" dirty="0"/>
              <a:t>LAN</a:t>
            </a:r>
            <a:r>
              <a:rPr lang="he-IL" dirty="0"/>
              <a:t>. משפחת הסטנדרים מגדירה שני היבטים של הרשת:</a:t>
            </a:r>
          </a:p>
          <a:p>
            <a:pPr>
              <a:buFont typeface="Wingdings" panose="05000000000000000000" pitchFamily="2" charset="2"/>
              <a:buChar char="v"/>
            </a:pPr>
            <a:r>
              <a:rPr lang="he-IL" dirty="0"/>
              <a:t>המאפיינים הפיסיים של הרשת.</a:t>
            </a:r>
          </a:p>
          <a:p>
            <a:pPr>
              <a:buFont typeface="Wingdings" panose="05000000000000000000" pitchFamily="2" charset="2"/>
              <a:buChar char="v"/>
            </a:pPr>
            <a:r>
              <a:rPr lang="he-IL" dirty="0"/>
              <a:t>הכללים הלוגים אשר מגדירים את אופן העברת המידע.</a:t>
            </a:r>
          </a:p>
          <a:p>
            <a:pPr marL="0" indent="0">
              <a:buNone/>
            </a:pPr>
            <a:r>
              <a:rPr lang="he-IL" dirty="0"/>
              <a:t>      </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32</a:t>
            </a:fld>
            <a:endParaRPr lang="he-IL"/>
          </a:p>
        </p:txBody>
      </p:sp>
      <p:sp>
        <p:nvSpPr>
          <p:cNvPr id="6" name="TextBox 5"/>
          <p:cNvSpPr txBox="1"/>
          <p:nvPr/>
        </p:nvSpPr>
        <p:spPr>
          <a:xfrm>
            <a:off x="338328" y="2615184"/>
            <a:ext cx="8594004" cy="1477328"/>
          </a:xfrm>
          <a:prstGeom prst="rect">
            <a:avLst/>
          </a:prstGeom>
          <a:noFill/>
        </p:spPr>
        <p:txBody>
          <a:bodyPr wrap="square" rtlCol="1">
            <a:spAutoFit/>
          </a:bodyPr>
          <a:lstStyle/>
          <a:p>
            <a:r>
              <a:rPr lang="he-IL" dirty="0">
                <a:solidFill>
                  <a:schemeClr val="bg2">
                    <a:lumMod val="25000"/>
                  </a:schemeClr>
                </a:solidFill>
              </a:rPr>
              <a:t>ניתן להשוות זאת למערכת כבישים שבה יש לנו את האלמנט הפיסי –הכבישים עצמם, כלי הרכב וכדומה. והיבט הלוגי – חוקי התעבורה תמרורים וכדומה.</a:t>
            </a:r>
          </a:p>
          <a:p>
            <a:endParaRPr lang="he-IL" dirty="0">
              <a:solidFill>
                <a:schemeClr val="bg2">
                  <a:lumMod val="25000"/>
                </a:schemeClr>
              </a:solidFill>
            </a:endParaRPr>
          </a:p>
          <a:p>
            <a:r>
              <a:rPr lang="he-IL" dirty="0">
                <a:solidFill>
                  <a:schemeClr val="bg2">
                    <a:lumMod val="25000"/>
                  </a:schemeClr>
                </a:solidFill>
              </a:rPr>
              <a:t>*כל הסטנדרים הללו נקבעו על ידי ארגון התקינה</a:t>
            </a:r>
            <a:r>
              <a:rPr lang="en-US" dirty="0">
                <a:solidFill>
                  <a:schemeClr val="bg2">
                    <a:lumMod val="25000"/>
                  </a:schemeClr>
                </a:solidFill>
              </a:rPr>
              <a:t>Institute of Electrical and Electronics Engineers (IEEE)</a:t>
            </a:r>
            <a:r>
              <a:rPr lang="he-IL" dirty="0">
                <a:solidFill>
                  <a:schemeClr val="bg2">
                    <a:lumMod val="25000"/>
                  </a:schemeClr>
                </a:solidFill>
              </a:rPr>
              <a:t>. סטנדרט </a:t>
            </a:r>
            <a:r>
              <a:rPr lang="en-US" dirty="0">
                <a:solidFill>
                  <a:schemeClr val="bg2">
                    <a:lumMod val="25000"/>
                  </a:schemeClr>
                </a:solidFill>
              </a:rPr>
              <a:t>IEEE 802.3</a:t>
            </a:r>
            <a:r>
              <a:rPr lang="he-IL" dirty="0">
                <a:solidFill>
                  <a:schemeClr val="bg2">
                    <a:lumMod val="25000"/>
                  </a:schemeClr>
                </a:solidFill>
              </a:rPr>
              <a:t> מגדיר את חוקים אלו (</a:t>
            </a:r>
            <a:r>
              <a:rPr lang="en-US" dirty="0">
                <a:solidFill>
                  <a:prstClr val="black">
                    <a:lumMod val="75000"/>
                    <a:lumOff val="25000"/>
                  </a:prstClr>
                </a:solidFill>
              </a:rPr>
              <a:t>Ethernet</a:t>
            </a:r>
            <a:r>
              <a:rPr lang="he-IL" dirty="0">
                <a:solidFill>
                  <a:schemeClr val="bg2">
                    <a:lumMod val="25000"/>
                  </a:schemeClr>
                </a:solidFill>
              </a:rPr>
              <a:t>).</a:t>
            </a:r>
          </a:p>
        </p:txBody>
      </p:sp>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graphicFrame>
        <p:nvGraphicFramePr>
          <p:cNvPr id="8" name="טבלה 7"/>
          <p:cNvGraphicFramePr>
            <a:graphicFrameLocks noGrp="1"/>
          </p:cNvGraphicFramePr>
          <p:nvPr>
            <p:extLst>
              <p:ext uri="{D42A27DB-BD31-4B8C-83A1-F6EECF244321}">
                <p14:modId xmlns:p14="http://schemas.microsoft.com/office/powerpoint/2010/main" val="3526155518"/>
              </p:ext>
            </p:extLst>
          </p:nvPr>
        </p:nvGraphicFramePr>
        <p:xfrm>
          <a:off x="1984248" y="4369510"/>
          <a:ext cx="5679440" cy="2225040"/>
        </p:xfrm>
        <a:graphic>
          <a:graphicData uri="http://schemas.openxmlformats.org/drawingml/2006/table">
            <a:tbl>
              <a:tblPr rtl="1" firstRow="1" bandRow="1">
                <a:tableStyleId>{5C22544A-7EE6-4342-B048-85BDC9FD1C3A}</a:tableStyleId>
              </a:tblPr>
              <a:tblGrid>
                <a:gridCol w="1308608">
                  <a:extLst>
                    <a:ext uri="{9D8B030D-6E8A-4147-A177-3AD203B41FA5}">
                      <a16:colId xmlns:a16="http://schemas.microsoft.com/office/drawing/2014/main" val="20000"/>
                    </a:ext>
                  </a:extLst>
                </a:gridCol>
                <a:gridCol w="1243584">
                  <a:extLst>
                    <a:ext uri="{9D8B030D-6E8A-4147-A177-3AD203B41FA5}">
                      <a16:colId xmlns:a16="http://schemas.microsoft.com/office/drawing/2014/main" val="20001"/>
                    </a:ext>
                  </a:extLst>
                </a:gridCol>
                <a:gridCol w="1298448">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370840">
                <a:tc>
                  <a:txBody>
                    <a:bodyPr/>
                    <a:lstStyle/>
                    <a:p>
                      <a:pPr rtl="1"/>
                      <a:r>
                        <a:rPr lang="he-IL" sz="1100" dirty="0"/>
                        <a:t>שם נפוץ</a:t>
                      </a:r>
                    </a:p>
                  </a:txBody>
                  <a:tcPr/>
                </a:tc>
                <a:tc>
                  <a:txBody>
                    <a:bodyPr/>
                    <a:lstStyle/>
                    <a:p>
                      <a:pPr rtl="1"/>
                      <a:r>
                        <a:rPr lang="he-IL" sz="1100" dirty="0"/>
                        <a:t>מהירות </a:t>
                      </a:r>
                      <a:r>
                        <a:rPr lang="en-US" sz="1100" dirty="0"/>
                        <a:t>MB\s</a:t>
                      </a:r>
                      <a:endParaRPr lang="he-IL" sz="1100" dirty="0"/>
                    </a:p>
                  </a:txBody>
                  <a:tcPr/>
                </a:tc>
                <a:tc>
                  <a:txBody>
                    <a:bodyPr/>
                    <a:lstStyle/>
                    <a:p>
                      <a:pPr rtl="1"/>
                      <a:r>
                        <a:rPr lang="he-IL" sz="1100" dirty="0"/>
                        <a:t>שם</a:t>
                      </a:r>
                      <a:r>
                        <a:rPr lang="he-IL" sz="1100" baseline="0" dirty="0"/>
                        <a:t> חלופי </a:t>
                      </a:r>
                      <a:r>
                        <a:rPr lang="en-US" sz="1100" baseline="0" dirty="0"/>
                        <a:t>IEEE</a:t>
                      </a:r>
                      <a:endParaRPr lang="he-IL" sz="1100" dirty="0"/>
                    </a:p>
                  </a:txBody>
                  <a:tcPr/>
                </a:tc>
                <a:tc>
                  <a:txBody>
                    <a:bodyPr/>
                    <a:lstStyle/>
                    <a:p>
                      <a:pPr rtl="1"/>
                      <a:r>
                        <a:rPr lang="he-IL" sz="1100" dirty="0"/>
                        <a:t>השם הרשמי של הסטנדרט</a:t>
                      </a:r>
                    </a:p>
                  </a:txBody>
                  <a:tcPr/>
                </a:tc>
                <a:extLst>
                  <a:ext uri="{0D108BD9-81ED-4DB2-BD59-A6C34878D82A}">
                    <a16:rowId xmlns:a16="http://schemas.microsoft.com/office/drawing/2014/main" val="10000"/>
                  </a:ext>
                </a:extLst>
              </a:tr>
              <a:tr h="370840">
                <a:tc>
                  <a:txBody>
                    <a:bodyPr/>
                    <a:lstStyle/>
                    <a:p>
                      <a:pPr rtl="1"/>
                      <a:r>
                        <a:rPr lang="en-US" sz="1100" dirty="0"/>
                        <a:t>Ethernet</a:t>
                      </a:r>
                      <a:endParaRPr lang="he-IL" sz="1100" dirty="0"/>
                    </a:p>
                  </a:txBody>
                  <a:tcPr/>
                </a:tc>
                <a:tc>
                  <a:txBody>
                    <a:bodyPr/>
                    <a:lstStyle/>
                    <a:p>
                      <a:pPr rtl="1"/>
                      <a:r>
                        <a:rPr lang="en-US" sz="1100"/>
                        <a:t>10</a:t>
                      </a:r>
                      <a:endParaRPr lang="he-IL" sz="1100" dirty="0"/>
                    </a:p>
                  </a:txBody>
                  <a:tcPr/>
                </a:tc>
                <a:tc>
                  <a:txBody>
                    <a:bodyPr/>
                    <a:lstStyle/>
                    <a:p>
                      <a:pPr rtl="1"/>
                      <a:r>
                        <a:rPr lang="en-US" sz="1100" dirty="0"/>
                        <a:t>10base-T</a:t>
                      </a:r>
                      <a:endParaRPr lang="he-IL" sz="1100" dirty="0"/>
                    </a:p>
                  </a:txBody>
                  <a:tcPr/>
                </a:tc>
                <a:tc>
                  <a:txBody>
                    <a:bodyPr/>
                    <a:lstStyle/>
                    <a:p>
                      <a:pPr rtl="1"/>
                      <a:r>
                        <a:rPr lang="en-US" sz="1100"/>
                        <a:t>802.3</a:t>
                      </a:r>
                      <a:endParaRPr lang="he-IL" sz="1100" dirty="0"/>
                    </a:p>
                  </a:txBody>
                  <a:tcPr/>
                </a:tc>
                <a:extLst>
                  <a:ext uri="{0D108BD9-81ED-4DB2-BD59-A6C34878D82A}">
                    <a16:rowId xmlns:a16="http://schemas.microsoft.com/office/drawing/2014/main" val="10001"/>
                  </a:ext>
                </a:extLst>
              </a:tr>
              <a:tr h="370840">
                <a:tc>
                  <a:txBody>
                    <a:bodyPr/>
                    <a:lstStyle/>
                    <a:p>
                      <a:pPr rtl="1"/>
                      <a:r>
                        <a:rPr lang="en-US" sz="1100" dirty="0"/>
                        <a:t>Fast Ethernet</a:t>
                      </a:r>
                      <a:endParaRPr lang="he-IL" sz="1100" dirty="0"/>
                    </a:p>
                  </a:txBody>
                  <a:tcPr/>
                </a:tc>
                <a:tc>
                  <a:txBody>
                    <a:bodyPr/>
                    <a:lstStyle/>
                    <a:p>
                      <a:pPr rtl="1"/>
                      <a:r>
                        <a:rPr lang="en-US" sz="1100" dirty="0"/>
                        <a:t>100</a:t>
                      </a:r>
                      <a:endParaRPr lang="he-IL" sz="1100" dirty="0"/>
                    </a:p>
                  </a:txBody>
                  <a:tcPr/>
                </a:tc>
                <a:tc>
                  <a:txBody>
                    <a:bodyPr/>
                    <a:lstStyle/>
                    <a:p>
                      <a:pPr rtl="1"/>
                      <a:r>
                        <a:rPr lang="en-US" sz="1100" dirty="0"/>
                        <a:t>100base-T</a:t>
                      </a:r>
                      <a:endParaRPr lang="he-IL" sz="1100" dirty="0"/>
                    </a:p>
                  </a:txBody>
                  <a:tcPr/>
                </a:tc>
                <a:tc>
                  <a:txBody>
                    <a:bodyPr/>
                    <a:lstStyle/>
                    <a:p>
                      <a:pPr rtl="1"/>
                      <a:r>
                        <a:rPr lang="en-US" sz="1100" dirty="0"/>
                        <a:t>802.3u</a:t>
                      </a:r>
                      <a:endParaRPr lang="he-IL" sz="1100" dirty="0"/>
                    </a:p>
                  </a:txBody>
                  <a:tcPr/>
                </a:tc>
                <a:extLst>
                  <a:ext uri="{0D108BD9-81ED-4DB2-BD59-A6C34878D82A}">
                    <a16:rowId xmlns:a16="http://schemas.microsoft.com/office/drawing/2014/main" val="10002"/>
                  </a:ext>
                </a:extLst>
              </a:tr>
              <a:tr h="370840">
                <a:tc>
                  <a:txBody>
                    <a:bodyPr/>
                    <a:lstStyle/>
                    <a:p>
                      <a:pPr rtl="1"/>
                      <a:r>
                        <a:rPr lang="en-US" sz="1100" dirty="0"/>
                        <a:t>Gigabit</a:t>
                      </a:r>
                      <a:r>
                        <a:rPr lang="en-US" sz="1100" baseline="0" dirty="0"/>
                        <a:t> </a:t>
                      </a:r>
                      <a:r>
                        <a:rPr lang="en-US" sz="1100" dirty="0"/>
                        <a:t>Ethernet</a:t>
                      </a:r>
                      <a:endParaRPr lang="he-IL" sz="1100" dirty="0"/>
                    </a:p>
                  </a:txBody>
                  <a:tcPr/>
                </a:tc>
                <a:tc>
                  <a:txBody>
                    <a:bodyPr/>
                    <a:lstStyle/>
                    <a:p>
                      <a:pPr rtl="1"/>
                      <a:r>
                        <a:rPr lang="en-US" sz="1100" dirty="0"/>
                        <a:t>1000</a:t>
                      </a:r>
                      <a:endParaRPr lang="he-IL" sz="1100" dirty="0"/>
                    </a:p>
                  </a:txBody>
                  <a:tcPr/>
                </a:tc>
                <a:tc>
                  <a:txBody>
                    <a:bodyPr/>
                    <a:lstStyle/>
                    <a:p>
                      <a:pPr rtl="1"/>
                      <a:r>
                        <a:rPr lang="en-US" sz="1100" dirty="0"/>
                        <a:t>1000base-Lx</a:t>
                      </a:r>
                      <a:endParaRPr lang="he-IL" sz="1100" dirty="0"/>
                    </a:p>
                  </a:txBody>
                  <a:tcPr/>
                </a:tc>
                <a:tc>
                  <a:txBody>
                    <a:bodyPr/>
                    <a:lstStyle/>
                    <a:p>
                      <a:pPr rtl="1"/>
                      <a:r>
                        <a:rPr lang="en-US" sz="1100" dirty="0"/>
                        <a:t>802.3z</a:t>
                      </a:r>
                      <a:endParaRPr lang="he-IL" sz="1100" dirty="0"/>
                    </a:p>
                  </a:txBody>
                  <a:tcPr/>
                </a:tc>
                <a:extLst>
                  <a:ext uri="{0D108BD9-81ED-4DB2-BD59-A6C34878D82A}">
                    <a16:rowId xmlns:a16="http://schemas.microsoft.com/office/drawing/2014/main" val="10003"/>
                  </a:ext>
                </a:extLst>
              </a:tr>
              <a:tr h="370840">
                <a:tc>
                  <a:txBody>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en-US" sz="1100" dirty="0"/>
                        <a:t>Gigabit</a:t>
                      </a:r>
                      <a:r>
                        <a:rPr lang="en-US" sz="1100" baseline="0" dirty="0"/>
                        <a:t> </a:t>
                      </a:r>
                      <a:r>
                        <a:rPr lang="en-US" sz="1100" dirty="0"/>
                        <a:t>Ethernet</a:t>
                      </a:r>
                      <a:endParaRPr lang="he-IL" sz="1100" dirty="0"/>
                    </a:p>
                  </a:txBody>
                  <a:tcPr/>
                </a:tc>
                <a:tc>
                  <a:txBody>
                    <a:bodyPr/>
                    <a:lstStyle/>
                    <a:p>
                      <a:pPr rtl="1"/>
                      <a:r>
                        <a:rPr lang="en-US" sz="1100" dirty="0"/>
                        <a:t>1000</a:t>
                      </a:r>
                      <a:endParaRPr lang="he-IL" sz="1100" dirty="0"/>
                    </a:p>
                  </a:txBody>
                  <a:tcPr/>
                </a:tc>
                <a:tc>
                  <a:txBody>
                    <a:bodyPr/>
                    <a:lstStyle/>
                    <a:p>
                      <a:pPr rtl="1"/>
                      <a:r>
                        <a:rPr lang="en-US" sz="1100" dirty="0"/>
                        <a:t>1000base-T</a:t>
                      </a:r>
                      <a:endParaRPr lang="he-IL" sz="1100" dirty="0"/>
                    </a:p>
                  </a:txBody>
                  <a:tcPr/>
                </a:tc>
                <a:tc>
                  <a:txBody>
                    <a:bodyPr/>
                    <a:lstStyle/>
                    <a:p>
                      <a:pPr rtl="1"/>
                      <a:r>
                        <a:rPr lang="en-US" sz="1100" dirty="0"/>
                        <a:t>802.3ab</a:t>
                      </a:r>
                      <a:r>
                        <a:rPr lang="he-IL" sz="1100" dirty="0"/>
                        <a:t> *כבל אופטי</a:t>
                      </a:r>
                    </a:p>
                  </a:txBody>
                  <a:tcPr/>
                </a:tc>
                <a:extLst>
                  <a:ext uri="{0D108BD9-81ED-4DB2-BD59-A6C34878D82A}">
                    <a16:rowId xmlns:a16="http://schemas.microsoft.com/office/drawing/2014/main" val="10004"/>
                  </a:ext>
                </a:extLst>
              </a:tr>
              <a:tr h="370840">
                <a:tc>
                  <a:txBody>
                    <a:bodyPr/>
                    <a:lstStyle/>
                    <a:p>
                      <a:pPr rtl="1"/>
                      <a:r>
                        <a:rPr lang="en-US" sz="1100" dirty="0"/>
                        <a:t>10</a:t>
                      </a:r>
                      <a:r>
                        <a:rPr lang="en-US" sz="1100" baseline="0" dirty="0"/>
                        <a:t> Gig </a:t>
                      </a:r>
                      <a:r>
                        <a:rPr lang="en-US" sz="1100" dirty="0"/>
                        <a:t>Ethernet</a:t>
                      </a:r>
                      <a:r>
                        <a:rPr lang="en-US" sz="1100" baseline="0" dirty="0"/>
                        <a:t> </a:t>
                      </a:r>
                      <a:endParaRPr lang="he-IL" sz="1100" dirty="0"/>
                    </a:p>
                  </a:txBody>
                  <a:tcPr/>
                </a:tc>
                <a:tc>
                  <a:txBody>
                    <a:bodyPr/>
                    <a:lstStyle/>
                    <a:p>
                      <a:pPr rtl="1"/>
                      <a:r>
                        <a:rPr lang="en-US" sz="1100" dirty="0"/>
                        <a:t>10000</a:t>
                      </a:r>
                      <a:endParaRPr lang="he-IL" sz="1100" dirty="0"/>
                    </a:p>
                  </a:txBody>
                  <a:tcPr/>
                </a:tc>
                <a:tc>
                  <a:txBody>
                    <a:bodyPr/>
                    <a:lstStyle/>
                    <a:p>
                      <a:pPr rtl="1"/>
                      <a:r>
                        <a:rPr lang="en-US" sz="1100" dirty="0"/>
                        <a:t>10gbase-T</a:t>
                      </a:r>
                      <a:endParaRPr lang="he-IL" sz="1100" dirty="0"/>
                    </a:p>
                  </a:txBody>
                  <a:tcPr/>
                </a:tc>
                <a:tc>
                  <a:txBody>
                    <a:bodyPr/>
                    <a:lstStyle/>
                    <a:p>
                      <a:pPr rtl="1"/>
                      <a:r>
                        <a:rPr lang="en-US" sz="1100" dirty="0"/>
                        <a:t>802.3an</a:t>
                      </a:r>
                      <a:endParaRPr lang="he-IL" sz="11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359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82442" y="66136"/>
            <a:ext cx="8596668" cy="1320800"/>
          </a:xfrm>
        </p:spPr>
        <p:txBody>
          <a:bodyPr>
            <a:normAutofit/>
          </a:bodyPr>
          <a:lstStyle/>
          <a:p>
            <a:pPr algn="ctr"/>
            <a:r>
              <a:rPr lang="he-IL" sz="4000" dirty="0"/>
              <a:t>כתובת </a:t>
            </a:r>
            <a:r>
              <a:rPr lang="en-US" sz="4000" dirty="0"/>
              <a:t>MAC</a:t>
            </a:r>
            <a:endParaRPr lang="he-IL" sz="4000" dirty="0"/>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33</a:t>
            </a:fld>
            <a:endParaRPr lang="he-IL"/>
          </a:p>
        </p:txBody>
      </p:sp>
      <p:pic>
        <p:nvPicPr>
          <p:cNvPr id="3074" name="Picture 2" descr="https://agussas.files.wordpress.com/2014/03/mac-addr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437" y="3573033"/>
            <a:ext cx="7151381" cy="2629269"/>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3" name="מציין מיקום תוכן 2"/>
          <p:cNvSpPr>
            <a:spLocks noGrp="1"/>
          </p:cNvSpPr>
          <p:nvPr>
            <p:ph idx="1"/>
          </p:nvPr>
        </p:nvSpPr>
        <p:spPr>
          <a:xfrm>
            <a:off x="396815" y="826936"/>
            <a:ext cx="8877187" cy="3299932"/>
          </a:xfrm>
        </p:spPr>
        <p:txBody>
          <a:bodyPr>
            <a:normAutofit/>
          </a:bodyPr>
          <a:lstStyle/>
          <a:p>
            <a:r>
              <a:rPr lang="en-US" dirty="0"/>
              <a:t>Media Access Control address</a:t>
            </a:r>
            <a:r>
              <a:rPr lang="he-IL" dirty="0"/>
              <a:t>-היא כתובת מזהה ייחודי המוטבע על כל רכיב תקשורת בעת הייצור. כתובת ה-</a:t>
            </a:r>
            <a:r>
              <a:rPr lang="en-US" dirty="0"/>
              <a:t>MAC</a:t>
            </a:r>
            <a:r>
              <a:rPr lang="he-IL" dirty="0"/>
              <a:t> מורכבת מ-48 ביטים (6 בייטים) מה שמאפשר 281 טריליון צירופים אפשריים (2 בחזקת 48).</a:t>
            </a:r>
          </a:p>
          <a:p>
            <a:r>
              <a:rPr lang="he-IL" dirty="0"/>
              <a:t>ידועה גם בשמות כתובת פיזית, כתובת </a:t>
            </a:r>
            <a:r>
              <a:rPr lang="en-US" dirty="0"/>
              <a:t>Ethernet</a:t>
            </a:r>
            <a:r>
              <a:rPr lang="he-IL" dirty="0"/>
              <a:t> ו-</a:t>
            </a:r>
            <a:r>
              <a:rPr lang="en-US" dirty="0"/>
              <a:t>Burned-In Address</a:t>
            </a:r>
            <a:r>
              <a:rPr lang="he-IL" dirty="0"/>
              <a:t> משום שהיא קבועה וצרובה בכרטיס הרשת.</a:t>
            </a:r>
          </a:p>
          <a:p>
            <a:r>
              <a:rPr lang="he-IL" dirty="0"/>
              <a:t>כתובת ה-</a:t>
            </a:r>
            <a:r>
              <a:rPr lang="en-US" dirty="0"/>
              <a:t>MAC</a:t>
            </a:r>
            <a:r>
              <a:rPr lang="he-IL" dirty="0"/>
              <a:t> בנויה מ-2 חלקים (כל חלק מורכב מ-3 בייטים): </a:t>
            </a:r>
          </a:p>
          <a:p>
            <a:pPr>
              <a:buFont typeface="+mj-lt"/>
              <a:buAutoNum type="arabicPeriod"/>
            </a:pPr>
            <a:r>
              <a:rPr lang="en-US" dirty="0"/>
              <a:t>OUI-Organizationally Unique Identifier</a:t>
            </a:r>
            <a:endParaRPr lang="he-IL" dirty="0"/>
          </a:p>
          <a:p>
            <a:pPr>
              <a:buFont typeface="+mj-lt"/>
              <a:buAutoNum type="arabicPeriod"/>
            </a:pPr>
            <a:r>
              <a:rPr lang="he-IL" dirty="0"/>
              <a:t>מזהה ייחודי לכל רכיב.</a:t>
            </a:r>
            <a:endParaRPr lang="en-US" dirty="0"/>
          </a:p>
          <a:p>
            <a:pPr>
              <a:buFont typeface="+mj-lt"/>
              <a:buAutoNum type="arabicPeriod"/>
            </a:pPr>
            <a:endParaRPr lang="he-IL" dirty="0"/>
          </a:p>
        </p:txBody>
      </p:sp>
    </p:spTree>
    <p:extLst>
      <p:ext uri="{BB962C8B-B14F-4D97-AF65-F5344CB8AC3E}">
        <p14:creationId xmlns:p14="http://schemas.microsoft.com/office/powerpoint/2010/main" val="844218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219852"/>
            <a:ext cx="8596668" cy="1320800"/>
          </a:xfrm>
        </p:spPr>
        <p:txBody>
          <a:bodyPr>
            <a:normAutofit/>
          </a:bodyPr>
          <a:lstStyle/>
          <a:p>
            <a:pPr algn="ctr"/>
            <a:r>
              <a:rPr lang="en-US" sz="4000" dirty="0"/>
              <a:t>Ethernet Frame</a:t>
            </a:r>
            <a:endParaRPr lang="he-IL" sz="4000" dirty="0"/>
          </a:p>
        </p:txBody>
      </p:sp>
      <p:sp>
        <p:nvSpPr>
          <p:cNvPr id="3" name="מציין מיקום תוכן 2"/>
          <p:cNvSpPr>
            <a:spLocks noGrp="1"/>
          </p:cNvSpPr>
          <p:nvPr>
            <p:ph idx="1"/>
          </p:nvPr>
        </p:nvSpPr>
        <p:spPr>
          <a:xfrm>
            <a:off x="155276" y="4026767"/>
            <a:ext cx="8686800" cy="2831233"/>
          </a:xfrm>
        </p:spPr>
        <p:txBody>
          <a:bodyPr>
            <a:noAutofit/>
          </a:bodyPr>
          <a:lstStyle/>
          <a:p>
            <a:r>
              <a:rPr lang="en-US" sz="1400" dirty="0"/>
              <a:t>Preamble</a:t>
            </a:r>
            <a:r>
              <a:rPr lang="he-IL" sz="1400" dirty="0"/>
              <a:t>-סנכרון.</a:t>
            </a:r>
          </a:p>
          <a:p>
            <a:r>
              <a:rPr lang="en-US" sz="1400" dirty="0"/>
              <a:t>Start Frame Delimiter (SFD)</a:t>
            </a:r>
            <a:r>
              <a:rPr lang="he-IL" sz="1400" dirty="0"/>
              <a:t>-שדה מציין שהבית הבא כולל את שדה כתובת המקור הפיזית.</a:t>
            </a:r>
          </a:p>
          <a:p>
            <a:r>
              <a:rPr lang="en-US" sz="1400" dirty="0"/>
              <a:t>Source MAC Address</a:t>
            </a:r>
            <a:r>
              <a:rPr lang="he-IL" sz="1400" dirty="0"/>
              <a:t>-כתבות המקור הפיזית.</a:t>
            </a:r>
          </a:p>
          <a:p>
            <a:r>
              <a:rPr lang="en-US" sz="1400" dirty="0"/>
              <a:t>Destination MAC Address</a:t>
            </a:r>
            <a:r>
              <a:rPr lang="he-IL" sz="1400" dirty="0"/>
              <a:t>-כתבות היעד הפיזית.</a:t>
            </a:r>
          </a:p>
          <a:p>
            <a:r>
              <a:rPr lang="en-US" sz="1400" dirty="0"/>
              <a:t>Type</a:t>
            </a:r>
            <a:r>
              <a:rPr lang="he-IL" sz="1400" dirty="0"/>
              <a:t>-סוג הפרוטוקול בו שכבה 3 ארזה את המידע, לרוב: </a:t>
            </a:r>
            <a:r>
              <a:rPr lang="en-US" sz="1400" dirty="0"/>
              <a:t>IPv4</a:t>
            </a:r>
            <a:r>
              <a:rPr lang="he-IL" sz="1400" dirty="0"/>
              <a:t> או </a:t>
            </a:r>
            <a:r>
              <a:rPr lang="en-US" sz="1400" dirty="0"/>
              <a:t>IPv6</a:t>
            </a:r>
            <a:r>
              <a:rPr lang="he-IL" sz="1400" dirty="0"/>
              <a:t>.</a:t>
            </a:r>
          </a:p>
          <a:p>
            <a:r>
              <a:rPr lang="en-US" sz="1400" dirty="0"/>
              <a:t>Frame Check Sequence (FCS)</a:t>
            </a:r>
            <a:r>
              <a:rPr lang="he-IL" sz="1400" dirty="0"/>
              <a:t>-שדה המאפשר למקבל המידע לבדוק אם אירעו שגיאות לחבילת המידע במהלך השליחה.</a:t>
            </a:r>
          </a:p>
          <a:p>
            <a:endParaRPr lang="he-IL" sz="1400"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34</a:t>
            </a:fld>
            <a:endParaRPr lang="he-IL"/>
          </a:p>
        </p:txBody>
      </p:sp>
      <p:pic>
        <p:nvPicPr>
          <p:cNvPr id="18" name="תמונה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629" y="2062316"/>
            <a:ext cx="6498899" cy="2091109"/>
          </a:xfrm>
          <a:prstGeom prst="rect">
            <a:avLst/>
          </a:prstGeom>
        </p:spPr>
      </p:pic>
      <p:sp>
        <p:nvSpPr>
          <p:cNvPr id="20" name="TextBox 19"/>
          <p:cNvSpPr txBox="1"/>
          <p:nvPr/>
        </p:nvSpPr>
        <p:spPr>
          <a:xfrm>
            <a:off x="477793" y="930642"/>
            <a:ext cx="8562037" cy="923330"/>
          </a:xfrm>
          <a:prstGeom prst="rect">
            <a:avLst/>
          </a:prstGeom>
          <a:noFill/>
        </p:spPr>
        <p:txBody>
          <a:bodyPr wrap="square" rtlCol="1">
            <a:spAutoFit/>
          </a:bodyPr>
          <a:lstStyle/>
          <a:p>
            <a:r>
              <a:rPr lang="he-IL" dirty="0"/>
              <a:t>ה"פריים" היא חבילת המידע (</a:t>
            </a:r>
            <a:r>
              <a:rPr lang="en-US" dirty="0"/>
              <a:t>Packet</a:t>
            </a:r>
            <a:r>
              <a:rPr lang="he-IL" dirty="0"/>
              <a:t>) שנוצרת ע"י שכבת ה-</a:t>
            </a:r>
            <a:r>
              <a:rPr lang="en-US" dirty="0"/>
              <a:t>Data Link</a:t>
            </a:r>
            <a:r>
              <a:rPr lang="he-IL" dirty="0"/>
              <a:t> ומורכבת על פי הגדרות פרוטוקול ה-</a:t>
            </a:r>
            <a:r>
              <a:rPr lang="en-US" dirty="0"/>
              <a:t>Ethernet</a:t>
            </a:r>
            <a:r>
              <a:rPr lang="he-IL" dirty="0"/>
              <a:t>,  חבילה זו מכילה את המידע של המשתמש וכתובות לוגיות ופיזיות אשר עוזרות לה להגיע ליעדה בהצלחה.</a:t>
            </a:r>
          </a:p>
        </p:txBody>
      </p:sp>
      <p:sp>
        <p:nvSpPr>
          <p:cNvPr id="9" name="מלבן 8">
            <a:extLst>
              <a:ext uri="{FF2B5EF4-FFF2-40B4-BE49-F238E27FC236}">
                <a16:creationId xmlns:a16="http://schemas.microsoft.com/office/drawing/2014/main" id="{43A9FA3A-6893-43B8-AD1F-6FA330E2AD61}"/>
              </a:ext>
            </a:extLst>
          </p:cNvPr>
          <p:cNvSpPr/>
          <p:nvPr/>
        </p:nvSpPr>
        <p:spPr>
          <a:xfrm>
            <a:off x="3119382" y="2831233"/>
            <a:ext cx="879907" cy="882214"/>
          </a:xfrm>
          <a:prstGeom prst="rect">
            <a:avLst/>
          </a:prstGeom>
          <a:gradFill>
            <a:gsLst>
              <a:gs pos="90000">
                <a:srgbClr val="FFA8A7"/>
              </a:gs>
              <a:gs pos="9000">
                <a:srgbClr val="FFD9D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r>
              <a:rPr lang="en-US" sz="1050" dirty="0">
                <a:solidFill>
                  <a:schemeClr val="tx1"/>
                </a:solidFill>
                <a:cs typeface="Calibri" panose="020F0502020204030204" pitchFamily="34" charset="0"/>
              </a:rPr>
              <a:t>Destination MAC</a:t>
            </a:r>
            <a:endParaRPr lang="he-IL" sz="1050" dirty="0">
              <a:solidFill>
                <a:schemeClr val="tx1"/>
              </a:solidFill>
              <a:cs typeface="Calibri" panose="020F0502020204030204" pitchFamily="34" charset="0"/>
            </a:endParaRPr>
          </a:p>
        </p:txBody>
      </p:sp>
      <p:sp>
        <p:nvSpPr>
          <p:cNvPr id="10" name="מלבן 9">
            <a:extLst>
              <a:ext uri="{FF2B5EF4-FFF2-40B4-BE49-F238E27FC236}">
                <a16:creationId xmlns:a16="http://schemas.microsoft.com/office/drawing/2014/main" id="{13FE6F0C-8961-47DE-9DA2-D0BEF2667C69}"/>
              </a:ext>
            </a:extLst>
          </p:cNvPr>
          <p:cNvSpPr/>
          <p:nvPr/>
        </p:nvSpPr>
        <p:spPr>
          <a:xfrm>
            <a:off x="4077772" y="2831233"/>
            <a:ext cx="879907" cy="882214"/>
          </a:xfrm>
          <a:prstGeom prst="rect">
            <a:avLst/>
          </a:prstGeom>
          <a:gradFill>
            <a:gsLst>
              <a:gs pos="90000">
                <a:srgbClr val="FFA8A7"/>
              </a:gs>
              <a:gs pos="9000">
                <a:srgbClr val="FFD9D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r>
              <a:rPr lang="en-US" sz="1050" dirty="0">
                <a:solidFill>
                  <a:schemeClr val="tx1"/>
                </a:solidFill>
                <a:cs typeface="Calibri" panose="020F0502020204030204" pitchFamily="34" charset="0"/>
              </a:rPr>
              <a:t>Source MAC</a:t>
            </a:r>
            <a:endParaRPr lang="he-IL" sz="1050" dirty="0">
              <a:solidFill>
                <a:schemeClr val="tx1"/>
              </a:solidFill>
              <a:cs typeface="Calibri" panose="020F0502020204030204" pitchFamily="34" charset="0"/>
            </a:endParaRPr>
          </a:p>
        </p:txBody>
      </p:sp>
    </p:spTree>
    <p:extLst>
      <p:ext uri="{BB962C8B-B14F-4D97-AF65-F5344CB8AC3E}">
        <p14:creationId xmlns:p14="http://schemas.microsoft.com/office/powerpoint/2010/main" val="647216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49864" y="439141"/>
            <a:ext cx="8596668" cy="1320800"/>
          </a:xfrm>
        </p:spPr>
        <p:txBody>
          <a:bodyPr>
            <a:normAutofit/>
          </a:bodyPr>
          <a:lstStyle/>
          <a:p>
            <a:pPr algn="r"/>
            <a:r>
              <a:rPr lang="he-IL" sz="4400" dirty="0"/>
              <a:t>טופולוגיות רשת......</a:t>
            </a:r>
          </a:p>
        </p:txBody>
      </p:sp>
      <p:sp>
        <p:nvSpPr>
          <p:cNvPr id="3" name="מציין מיקום תוכן 2"/>
          <p:cNvSpPr>
            <a:spLocks noGrp="1"/>
          </p:cNvSpPr>
          <p:nvPr>
            <p:ph idx="1"/>
          </p:nvPr>
        </p:nvSpPr>
        <p:spPr>
          <a:xfrm>
            <a:off x="677334" y="1522235"/>
            <a:ext cx="8596668" cy="3880773"/>
          </a:xfrm>
        </p:spPr>
        <p:txBody>
          <a:bodyPr/>
          <a:lstStyle/>
          <a:p>
            <a:r>
              <a:rPr lang="he-IL" dirty="0"/>
              <a:t>טופולוגית רשת מתארת את הסידור הפיזי (הממשי) או הלוגי (הווירטואלי) של הרכיבים השונים ברשת מחשבים. ניתן לתאר כל רשת כאוסף של קצוות (</a:t>
            </a:r>
            <a:r>
              <a:rPr lang="en-US" dirty="0"/>
              <a:t>nodes</a:t>
            </a:r>
            <a:r>
              <a:rPr lang="he-IL" dirty="0"/>
              <a:t>), כאשר כל קצה יכול להיות מחובר לקצוות אחרים. קצה הוא כל רכיב המתפקד ברשת, בין אם מדובר במחשב, נתב או כל רכיב תקשורת אחר.</a:t>
            </a:r>
          </a:p>
          <a:p>
            <a:endParaRPr lang="he-IL" dirty="0"/>
          </a:p>
          <a:p>
            <a:r>
              <a:rPr lang="he-IL" dirty="0"/>
              <a:t>טופולוגית רשת מגדירה אך ורק את הקשרים בין הקצוות, ולכן מהווה חלק מתורת הגרפים. תחומים שונים כמו מרחק גאוגרפי, חיבורים פיזיים, רוחב פס, וצורת שידור לא שייכים לטופולוגית הרשת, למרות שהם עשויים להיות מושפעים ממנה במידה רבה.</a:t>
            </a:r>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35</a:t>
            </a:fld>
            <a:endParaRPr lang="he-IL"/>
          </a:p>
        </p:txBody>
      </p:sp>
    </p:spTree>
    <p:extLst>
      <p:ext uri="{BB962C8B-B14F-4D97-AF65-F5344CB8AC3E}">
        <p14:creationId xmlns:p14="http://schemas.microsoft.com/office/powerpoint/2010/main" val="370789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184526"/>
            <a:ext cx="8596668" cy="1320800"/>
          </a:xfrm>
        </p:spPr>
        <p:txBody>
          <a:bodyPr/>
          <a:lstStyle/>
          <a:p>
            <a:pPr algn="r"/>
            <a:r>
              <a:rPr lang="he-IL" dirty="0"/>
              <a:t>ניתן להביט בטופולוגיה בשתי צורות...</a:t>
            </a:r>
          </a:p>
        </p:txBody>
      </p:sp>
      <p:sp>
        <p:nvSpPr>
          <p:cNvPr id="3" name="מציין מיקום תוכן 2"/>
          <p:cNvSpPr>
            <a:spLocks noGrp="1"/>
          </p:cNvSpPr>
          <p:nvPr>
            <p:ph idx="1"/>
          </p:nvPr>
        </p:nvSpPr>
        <p:spPr>
          <a:xfrm>
            <a:off x="677334" y="1165175"/>
            <a:ext cx="8596668" cy="1867947"/>
          </a:xfrm>
        </p:spPr>
        <p:txBody>
          <a:bodyPr>
            <a:normAutofit/>
          </a:bodyPr>
          <a:lstStyle/>
          <a:p>
            <a:r>
              <a:rPr lang="he-IL" sz="2000" dirty="0"/>
              <a:t>טופולוגיה לוגית.</a:t>
            </a:r>
          </a:p>
          <a:p>
            <a:r>
              <a:rPr lang="he-IL" sz="2000" dirty="0"/>
              <a:t>טופולוגיה פיזית.</a:t>
            </a:r>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36</a:t>
            </a:fld>
            <a:endParaRPr lang="he-IL"/>
          </a:p>
        </p:txBody>
      </p:sp>
      <p:pic>
        <p:nvPicPr>
          <p:cNvPr id="8194" name="Picture 2" descr="תוצאת תמונה עבור ‪logical top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69" y="1412676"/>
            <a:ext cx="4977141" cy="31785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196" name="Picture 4" descr="תוצאת תמונה עבור ‪physical top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222" y="2413422"/>
            <a:ext cx="5796951" cy="33804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75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99696" y="200813"/>
            <a:ext cx="8596668" cy="796506"/>
          </a:xfrm>
        </p:spPr>
        <p:txBody>
          <a:bodyPr/>
          <a:lstStyle/>
          <a:p>
            <a:pPr algn="r"/>
            <a:r>
              <a:rPr lang="he-IL" dirty="0"/>
              <a:t>טופולוגית כוכב (</a:t>
            </a:r>
            <a:r>
              <a:rPr lang="en-US" dirty="0"/>
              <a:t>Star</a:t>
            </a:r>
            <a:r>
              <a:rPr lang="he-IL" dirty="0"/>
              <a:t>)</a:t>
            </a:r>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37</a:t>
            </a:fld>
            <a:endParaRPr lang="he-IL"/>
          </a:p>
        </p:txBody>
      </p:sp>
      <p:pic>
        <p:nvPicPr>
          <p:cNvPr id="2052" name="Picture 4" descr="תוצאת תמונה עבור ‪network topology st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845" y="2638873"/>
            <a:ext cx="3276797" cy="31714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bekimdauti.files.wordpress.com/2015/03/common-network-topologies.png"/>
          <p:cNvPicPr>
            <a:picLocks noChangeAspect="1" noChangeArrowheads="1"/>
          </p:cNvPicPr>
          <p:nvPr/>
        </p:nvPicPr>
        <p:blipFill rotWithShape="1">
          <a:blip r:embed="rId3">
            <a:extLst>
              <a:ext uri="{28A0092B-C50C-407E-A947-70E740481C1C}">
                <a14:useLocalDpi xmlns:a14="http://schemas.microsoft.com/office/drawing/2010/main" val="0"/>
              </a:ext>
            </a:extLst>
          </a:blip>
          <a:srcRect l="68286" b="46953"/>
          <a:stretch/>
        </p:blipFill>
        <p:spPr bwMode="auto">
          <a:xfrm>
            <a:off x="5132717" y="2142446"/>
            <a:ext cx="3192972" cy="4021977"/>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תוכן 2"/>
          <p:cNvSpPr>
            <a:spLocks noGrp="1"/>
          </p:cNvSpPr>
          <p:nvPr>
            <p:ph idx="1"/>
          </p:nvPr>
        </p:nvSpPr>
        <p:spPr>
          <a:xfrm>
            <a:off x="677334" y="934828"/>
            <a:ext cx="8596668" cy="1704045"/>
          </a:xfrm>
        </p:spPr>
        <p:txBody>
          <a:bodyPr>
            <a:normAutofit lnSpcReduction="10000"/>
          </a:bodyPr>
          <a:lstStyle/>
          <a:p>
            <a:r>
              <a:rPr lang="he-IL" dirty="0"/>
              <a:t>כל הקצוות מחוברים למרכז אחד. בדרך כלל במרכז יימצא רכיב תקשורת כמו מרכזת, מתג, או נתב. רשת כזו היא קלה לתחזוקה, וניתן להסיר ולהוסיף אליה קצוות בקלות, עם זאת היא בזבזנית במקצת באורכי הכבלים שהיא דורשת. נקודת החולשה של טופולוגית הכוכב היא הקצה המרכזי המהווה נקודת כשל בודדת: במידה והוא לא פעיל כל הרשת לא יכולה לתפקד. לכן, לרכיב יהיו גיבויים וישקיעו בשרידותו. אולם אם יש נקודת כשל באחת הקצוות היא לא גורמת להפלת הרשת.</a:t>
            </a:r>
          </a:p>
          <a:p>
            <a:endParaRPr lang="he-IL" dirty="0"/>
          </a:p>
        </p:txBody>
      </p:sp>
    </p:spTree>
    <p:extLst>
      <p:ext uri="{BB962C8B-B14F-4D97-AF65-F5344CB8AC3E}">
        <p14:creationId xmlns:p14="http://schemas.microsoft.com/office/powerpoint/2010/main" val="354211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barn(inVertical)">
                                      <p:cBhvr>
                                        <p:cTn id="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73817" y="451513"/>
            <a:ext cx="8596668" cy="1320800"/>
          </a:xfrm>
        </p:spPr>
        <p:txBody>
          <a:bodyPr/>
          <a:lstStyle/>
          <a:p>
            <a:pPr algn="r"/>
            <a:r>
              <a:rPr lang="he-IL" dirty="0"/>
              <a:t>טופולוגית אריג מלא </a:t>
            </a:r>
            <a:r>
              <a:rPr lang="en-US" dirty="0"/>
              <a:t>Fully Mesh</a:t>
            </a:r>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38</a:t>
            </a:fld>
            <a:endParaRPr lang="he-IL"/>
          </a:p>
        </p:txBody>
      </p:sp>
      <p:pic>
        <p:nvPicPr>
          <p:cNvPr id="5122" name="Picture 2" descr="תוצאת תמונה עבור ‪metropolitan area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l="83" t="10593" r="64788" b="52630"/>
          <a:stretch/>
        </p:blipFill>
        <p:spPr bwMode="auto">
          <a:xfrm>
            <a:off x="4872151" y="2964362"/>
            <a:ext cx="3509394" cy="2766832"/>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תוכן 2"/>
          <p:cNvSpPr>
            <a:spLocks noGrp="1"/>
          </p:cNvSpPr>
          <p:nvPr>
            <p:ph idx="1"/>
          </p:nvPr>
        </p:nvSpPr>
        <p:spPr>
          <a:xfrm>
            <a:off x="495300" y="1105244"/>
            <a:ext cx="8894967" cy="2014596"/>
          </a:xfrm>
        </p:spPr>
        <p:txBody>
          <a:bodyPr/>
          <a:lstStyle/>
          <a:p>
            <a:r>
              <a:rPr lang="he-IL" dirty="0"/>
              <a:t>ברשת אריג, לכל מחשב יש מס' חיבורים לשכניו. טופולוגיה זו עמידה מאוד בפני תקלות כך שאם יש כשל בכבל אחד, יעבור המידע על פני כבל אחר. רשתות אריג אינן מעשיות בדרך כלל ברשת </a:t>
            </a:r>
            <a:r>
              <a:rPr lang="en-US" dirty="0"/>
              <a:t>LAN</a:t>
            </a:r>
            <a:r>
              <a:rPr lang="he-IL" dirty="0"/>
              <a:t> בגלל עלויות הציוד וכן התקנה ותחזוקה מסובכים. רשת האינטרנט בנויה למעשה בטופולוגית אריג כאשר כל נקודה היא נתב. סוג אחד של רשת אריג הוא רשת </a:t>
            </a:r>
            <a:r>
              <a:rPr lang="en-US" dirty="0"/>
              <a:t>Full Mesh</a:t>
            </a:r>
            <a:r>
              <a:rPr lang="he-IL" dirty="0"/>
              <a:t>, שבה לכל מחשב ברשת יש חיבור ישיר אל כל מחשב אחר ברשת.</a:t>
            </a:r>
          </a:p>
          <a:p>
            <a:pPr marL="0" indent="0">
              <a:buNone/>
            </a:pPr>
            <a:endParaRPr lang="he-IL" dirty="0"/>
          </a:p>
        </p:txBody>
      </p:sp>
      <p:pic>
        <p:nvPicPr>
          <p:cNvPr id="5124" name="Picture 4" descr="תוצאת תמונה עבור ‪network topology ful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0" y="2754715"/>
            <a:ext cx="2573516" cy="2368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תוצאת תמונה עבור ‪network topology mesh‬‏">
            <a:extLst>
              <a:ext uri="{FF2B5EF4-FFF2-40B4-BE49-F238E27FC236}">
                <a16:creationId xmlns:a16="http://schemas.microsoft.com/office/drawing/2014/main" id="{EF2BF170-3E8B-4569-A275-3C467D5B26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680" y="4037941"/>
            <a:ext cx="3108329" cy="2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106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817FE5-44F2-40F9-B2B6-0FA712C3AAD3}"/>
              </a:ext>
            </a:extLst>
          </p:cNvPr>
          <p:cNvSpPr>
            <a:spLocks noGrp="1"/>
          </p:cNvSpPr>
          <p:nvPr>
            <p:ph type="title"/>
          </p:nvPr>
        </p:nvSpPr>
        <p:spPr/>
        <p:txBody>
          <a:bodyPr>
            <a:normAutofit/>
          </a:bodyPr>
          <a:lstStyle/>
          <a:p>
            <a:pPr algn="r"/>
            <a:r>
              <a:rPr lang="he-IL" dirty="0"/>
              <a:t>טופולוגיה משולבת (</a:t>
            </a:r>
            <a:r>
              <a:rPr lang="en-US" dirty="0"/>
              <a:t>(Hybrid</a:t>
            </a:r>
            <a:endParaRPr lang="he-IL" dirty="0"/>
          </a:p>
        </p:txBody>
      </p:sp>
      <p:sp>
        <p:nvSpPr>
          <p:cNvPr id="3" name="מציין מיקום תוכן 2">
            <a:extLst>
              <a:ext uri="{FF2B5EF4-FFF2-40B4-BE49-F238E27FC236}">
                <a16:creationId xmlns:a16="http://schemas.microsoft.com/office/drawing/2014/main" id="{7EEEAFD9-3A54-4BCD-921C-2ED9EB9AB056}"/>
              </a:ext>
            </a:extLst>
          </p:cNvPr>
          <p:cNvSpPr>
            <a:spLocks noGrp="1"/>
          </p:cNvSpPr>
          <p:nvPr>
            <p:ph idx="1"/>
          </p:nvPr>
        </p:nvSpPr>
        <p:spPr>
          <a:xfrm>
            <a:off x="930777" y="1481228"/>
            <a:ext cx="8596668" cy="1155079"/>
          </a:xfrm>
        </p:spPr>
        <p:txBody>
          <a:bodyPr/>
          <a:lstStyle/>
          <a:p>
            <a:r>
              <a:rPr lang="he-IL" dirty="0"/>
              <a:t>טופולוגיה מסוג זה, היא למעשה אינה טופולוגיה אחת, אלא שילוב של טופולוגיות רשת שונות. בעזרת שיטה זו ניתן לנצל את היתרונות השונים מהטופולוגיות השונות, וכמובן את החסרונות אם יש. סוגי טופולוגיות נפוצות:</a:t>
            </a:r>
          </a:p>
          <a:p>
            <a:pPr marL="0" indent="0">
              <a:buNone/>
            </a:pPr>
            <a:endParaRPr lang="he-IL" dirty="0"/>
          </a:p>
        </p:txBody>
      </p:sp>
      <p:sp>
        <p:nvSpPr>
          <p:cNvPr id="4" name="מציין מיקום של כותרת תחתונה 3">
            <a:extLst>
              <a:ext uri="{FF2B5EF4-FFF2-40B4-BE49-F238E27FC236}">
                <a16:creationId xmlns:a16="http://schemas.microsoft.com/office/drawing/2014/main" id="{C4431273-AACA-43ED-8FC9-47FCB499722E}"/>
              </a:ext>
            </a:extLst>
          </p:cNvPr>
          <p:cNvSpPr>
            <a:spLocks noGrp="1"/>
          </p:cNvSpPr>
          <p:nvPr>
            <p:ph type="ftr" sz="quarter" idx="11"/>
          </p:nvPr>
        </p:nvSpPr>
        <p:spPr/>
        <p:txBody>
          <a:bodyPr/>
          <a:lstStyle/>
          <a:p>
            <a:r>
              <a:rPr lang="he-IL"/>
              <a:t>כתב וערך ישראל וזאנה</a:t>
            </a:r>
          </a:p>
        </p:txBody>
      </p:sp>
      <p:sp>
        <p:nvSpPr>
          <p:cNvPr id="5" name="מציין מיקום של מספר שקופית 4">
            <a:extLst>
              <a:ext uri="{FF2B5EF4-FFF2-40B4-BE49-F238E27FC236}">
                <a16:creationId xmlns:a16="http://schemas.microsoft.com/office/drawing/2014/main" id="{A2CC17C8-5C42-49EE-93CB-167658400042}"/>
              </a:ext>
            </a:extLst>
          </p:cNvPr>
          <p:cNvSpPr>
            <a:spLocks noGrp="1"/>
          </p:cNvSpPr>
          <p:nvPr>
            <p:ph type="sldNum" sz="quarter" idx="12"/>
          </p:nvPr>
        </p:nvSpPr>
        <p:spPr/>
        <p:txBody>
          <a:bodyPr/>
          <a:lstStyle/>
          <a:p>
            <a:fld id="{00919D6F-0BAF-43AC-8E0E-4D80AD1B2F23}" type="slidenum">
              <a:rPr lang="he-IL" smtClean="0"/>
              <a:t>39</a:t>
            </a:fld>
            <a:endParaRPr lang="he-IL"/>
          </a:p>
        </p:txBody>
      </p:sp>
      <p:pic>
        <p:nvPicPr>
          <p:cNvPr id="6" name="Picture 4" descr="תוצאת תמונה עבור ‪network topology star‬‏">
            <a:extLst>
              <a:ext uri="{FF2B5EF4-FFF2-40B4-BE49-F238E27FC236}">
                <a16:creationId xmlns:a16="http://schemas.microsoft.com/office/drawing/2014/main" id="{CED76624-677F-4089-8BC5-397191A5CD9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62" t="4269" r="3116" b="8845"/>
          <a:stretch/>
        </p:blipFill>
        <p:spPr bwMode="auto">
          <a:xfrm>
            <a:off x="266330" y="2559560"/>
            <a:ext cx="1328895" cy="11550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תוצאת תמונה עבור ‪metropolitan area network‬‏">
            <a:extLst>
              <a:ext uri="{FF2B5EF4-FFF2-40B4-BE49-F238E27FC236}">
                <a16:creationId xmlns:a16="http://schemas.microsoft.com/office/drawing/2014/main" id="{CA0D24C6-A72F-4D18-B508-79D39990D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47" t="53359" r="2413" b="11278"/>
          <a:stretch/>
        </p:blipFill>
        <p:spPr bwMode="auto">
          <a:xfrm>
            <a:off x="1538194" y="3018877"/>
            <a:ext cx="1328895" cy="12620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תוצאת תמונה עבור ‪network topology bus‬‏">
            <a:extLst>
              <a:ext uri="{FF2B5EF4-FFF2-40B4-BE49-F238E27FC236}">
                <a16:creationId xmlns:a16="http://schemas.microsoft.com/office/drawing/2014/main" id="{8BBE92C4-41FF-49BB-8D55-43C3EA1FD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 y="4550295"/>
            <a:ext cx="1193038" cy="11550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תוצאת תמונה עבור ‪metropolitan area network‬‏">
            <a:extLst>
              <a:ext uri="{FF2B5EF4-FFF2-40B4-BE49-F238E27FC236}">
                <a16:creationId xmlns:a16="http://schemas.microsoft.com/office/drawing/2014/main" id="{F33E3D1A-FB2C-47CB-A5E6-87F29A20D3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1" t="57204" r="64616" b="14762"/>
          <a:stretch/>
        </p:blipFill>
        <p:spPr bwMode="auto">
          <a:xfrm>
            <a:off x="1527296" y="4912829"/>
            <a:ext cx="1533177" cy="10007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B99D0E-F459-4B00-84B9-895233781C77}"/>
              </a:ext>
            </a:extLst>
          </p:cNvPr>
          <p:cNvSpPr txBox="1"/>
          <p:nvPr/>
        </p:nvSpPr>
        <p:spPr>
          <a:xfrm>
            <a:off x="2981325" y="2466624"/>
            <a:ext cx="6670146" cy="2575064"/>
          </a:xfrm>
          <a:prstGeom prst="rect">
            <a:avLst/>
          </a:prstGeom>
          <a:noFill/>
        </p:spPr>
        <p:txBody>
          <a:bodyPr wrap="square" rtlCol="1">
            <a:spAutoFit/>
          </a:bodyPr>
          <a:lstStyle/>
          <a:p>
            <a:pPr marL="342900" lvl="0" indent="-342900" defTabSz="457200">
              <a:spcBef>
                <a:spcPts val="1000"/>
              </a:spcBef>
              <a:buClr>
                <a:srgbClr val="5FCBEF"/>
              </a:buClr>
              <a:buSzPct val="80000"/>
              <a:buFont typeface="+mj-lt"/>
              <a:buAutoNum type="arabicPeriod"/>
            </a:pPr>
            <a:r>
              <a:rPr lang="en-US" sz="1600" dirty="0">
                <a:solidFill>
                  <a:prstClr val="black">
                    <a:lumMod val="75000"/>
                    <a:lumOff val="25000"/>
                  </a:prstClr>
                </a:solidFill>
              </a:rPr>
              <a:t>Peer-to-Peer</a:t>
            </a:r>
            <a:r>
              <a:rPr lang="he-IL" sz="1600" dirty="0">
                <a:solidFill>
                  <a:prstClr val="black">
                    <a:lumMod val="75000"/>
                    <a:lumOff val="25000"/>
                  </a:prstClr>
                </a:solidFill>
              </a:rPr>
              <a:t> – שני מחשבים מחוברים יחדיו, מנהלים יחסי שרת-לקוח בשני הכיוונים.</a:t>
            </a:r>
            <a:endParaRPr lang="en-US" sz="1600" dirty="0">
              <a:solidFill>
                <a:prstClr val="black">
                  <a:lumMod val="75000"/>
                  <a:lumOff val="25000"/>
                </a:prstClr>
              </a:solidFill>
            </a:endParaRPr>
          </a:p>
          <a:p>
            <a:pPr marL="342900" lvl="0" indent="-342900" defTabSz="457200">
              <a:spcBef>
                <a:spcPts val="1000"/>
              </a:spcBef>
              <a:buClr>
                <a:srgbClr val="5FCBEF"/>
              </a:buClr>
              <a:buSzPct val="80000"/>
              <a:buFont typeface="+mj-lt"/>
              <a:buAutoNum type="arabicPeriod"/>
            </a:pPr>
            <a:r>
              <a:rPr lang="en-US" sz="1600" dirty="0">
                <a:solidFill>
                  <a:prstClr val="black">
                    <a:lumMod val="75000"/>
                    <a:lumOff val="25000"/>
                  </a:prstClr>
                </a:solidFill>
              </a:rPr>
              <a:t>Star</a:t>
            </a:r>
            <a:r>
              <a:rPr lang="he-IL" sz="1600" dirty="0">
                <a:solidFill>
                  <a:prstClr val="black">
                    <a:lumMod val="75000"/>
                    <a:lumOff val="25000"/>
                  </a:prstClr>
                </a:solidFill>
              </a:rPr>
              <a:t> – מס' מחשבים מחוברים אל רכיב מרכזי, אשר מנתב ומנהל את זרימת המידע בינהם.</a:t>
            </a:r>
            <a:endParaRPr lang="en-US" sz="1600" dirty="0">
              <a:solidFill>
                <a:prstClr val="black">
                  <a:lumMod val="75000"/>
                  <a:lumOff val="25000"/>
                </a:prstClr>
              </a:solidFill>
            </a:endParaRPr>
          </a:p>
          <a:p>
            <a:pPr marL="342900" lvl="0" indent="-342900" defTabSz="457200">
              <a:spcBef>
                <a:spcPts val="1000"/>
              </a:spcBef>
              <a:buClr>
                <a:srgbClr val="5FCBEF"/>
              </a:buClr>
              <a:buSzPct val="80000"/>
              <a:buFont typeface="+mj-lt"/>
              <a:buAutoNum type="arabicPeriod"/>
            </a:pPr>
            <a:r>
              <a:rPr lang="en-US" sz="1600" dirty="0">
                <a:solidFill>
                  <a:prstClr val="black">
                    <a:lumMod val="75000"/>
                    <a:lumOff val="25000"/>
                  </a:prstClr>
                </a:solidFill>
              </a:rPr>
              <a:t>Ring &amp; Dual-Ring</a:t>
            </a:r>
            <a:r>
              <a:rPr lang="he-IL" sz="1600" dirty="0">
                <a:solidFill>
                  <a:prstClr val="black">
                    <a:lumMod val="75000"/>
                    <a:lumOff val="25000"/>
                  </a:prstClr>
                </a:solidFill>
              </a:rPr>
              <a:t> – מס' מחשבים מחברים אחד לשני בצורה מעגל, כל מחשב שולח ומקבל בתורו, הודעה תעבור מס' מחשבים בין מקור ליעד.</a:t>
            </a:r>
            <a:endParaRPr lang="en-US" sz="1600" dirty="0">
              <a:solidFill>
                <a:prstClr val="black">
                  <a:lumMod val="75000"/>
                  <a:lumOff val="25000"/>
                </a:prstClr>
              </a:solidFill>
            </a:endParaRPr>
          </a:p>
          <a:p>
            <a:pPr marL="342900" lvl="0" indent="-342900" defTabSz="457200">
              <a:spcBef>
                <a:spcPts val="1000"/>
              </a:spcBef>
              <a:buClr>
                <a:srgbClr val="5FCBEF"/>
              </a:buClr>
              <a:buSzPct val="80000"/>
              <a:buFont typeface="+mj-lt"/>
              <a:buAutoNum type="arabicPeriod"/>
            </a:pPr>
            <a:r>
              <a:rPr lang="en-US" sz="1600" dirty="0">
                <a:solidFill>
                  <a:prstClr val="black">
                    <a:lumMod val="75000"/>
                    <a:lumOff val="25000"/>
                  </a:prstClr>
                </a:solidFill>
              </a:rPr>
              <a:t>Bus</a:t>
            </a:r>
            <a:r>
              <a:rPr lang="he-IL" sz="1600" dirty="0">
                <a:solidFill>
                  <a:prstClr val="black">
                    <a:lumMod val="75000"/>
                    <a:lumOff val="25000"/>
                  </a:prstClr>
                </a:solidFill>
              </a:rPr>
              <a:t> </a:t>
            </a:r>
            <a:endParaRPr lang="en-US" sz="1600" dirty="0">
              <a:solidFill>
                <a:prstClr val="black">
                  <a:lumMod val="75000"/>
                  <a:lumOff val="25000"/>
                </a:prstClr>
              </a:solidFill>
            </a:endParaRPr>
          </a:p>
          <a:p>
            <a:pPr marL="342900" lvl="0" indent="-342900" defTabSz="457200">
              <a:spcBef>
                <a:spcPts val="1000"/>
              </a:spcBef>
              <a:buClr>
                <a:srgbClr val="5FCBEF"/>
              </a:buClr>
              <a:buSzPct val="80000"/>
              <a:buFont typeface="+mj-lt"/>
              <a:buAutoNum type="arabicPeriod"/>
            </a:pPr>
            <a:r>
              <a:rPr lang="en-US" sz="1600" dirty="0">
                <a:solidFill>
                  <a:prstClr val="black">
                    <a:lumMod val="75000"/>
                    <a:lumOff val="25000"/>
                  </a:prstClr>
                </a:solidFill>
              </a:rPr>
              <a:t>Tree (Extended Star)</a:t>
            </a:r>
            <a:r>
              <a:rPr lang="he-IL" sz="1600" dirty="0">
                <a:solidFill>
                  <a:prstClr val="black">
                    <a:lumMod val="75000"/>
                    <a:lumOff val="25000"/>
                  </a:prstClr>
                </a:solidFill>
              </a:rPr>
              <a:t> – מס' טופולוגיות כוכב מחבורות יחד.</a:t>
            </a:r>
            <a:endParaRPr lang="en-US" sz="1600" dirty="0">
              <a:solidFill>
                <a:prstClr val="black">
                  <a:lumMod val="75000"/>
                  <a:lumOff val="25000"/>
                </a:prstClr>
              </a:solidFill>
            </a:endParaRPr>
          </a:p>
        </p:txBody>
      </p:sp>
    </p:spTree>
    <p:extLst>
      <p:ext uri="{BB962C8B-B14F-4D97-AF65-F5344CB8AC3E}">
        <p14:creationId xmlns:p14="http://schemas.microsoft.com/office/powerpoint/2010/main" val="1575590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4</a:t>
            </a:fld>
            <a:endParaRPr lang="he-IL"/>
          </a:p>
        </p:txBody>
      </p:sp>
      <p:pic>
        <p:nvPicPr>
          <p:cNvPr id="3074" name="Picture 2" descr="http://media.propertycasualty360.com/propertycasualty360/article/2015/07/07/internet-of-things-crop-600x3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447" y="816723"/>
            <a:ext cx="8228112" cy="46351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872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מושגים ברשתות היום</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40</a:t>
            </a:fld>
            <a:endParaRPr lang="he-IL"/>
          </a:p>
        </p:txBody>
      </p:sp>
      <p:sp>
        <p:nvSpPr>
          <p:cNvPr id="7" name="TextBox 6"/>
          <p:cNvSpPr txBox="1"/>
          <p:nvPr/>
        </p:nvSpPr>
        <p:spPr>
          <a:xfrm>
            <a:off x="2775853" y="1270000"/>
            <a:ext cx="5814810" cy="369332"/>
          </a:xfrm>
          <a:prstGeom prst="rect">
            <a:avLst/>
          </a:prstGeom>
          <a:noFill/>
        </p:spPr>
        <p:txBody>
          <a:bodyPr wrap="square" rtlCol="1">
            <a:spAutoFit/>
          </a:bodyPr>
          <a:lstStyle/>
          <a:p>
            <a:r>
              <a:rPr lang="he-IL" dirty="0">
                <a:solidFill>
                  <a:srgbClr val="5C5C5C"/>
                </a:solidFill>
              </a:rPr>
              <a:t>רשתות תומכות היום במאפיינים הבאים...</a:t>
            </a:r>
          </a:p>
        </p:txBody>
      </p:sp>
      <p:sp>
        <p:nvSpPr>
          <p:cNvPr id="3" name="מציין מיקום תוכן 2"/>
          <p:cNvSpPr>
            <a:spLocks noGrp="1"/>
          </p:cNvSpPr>
          <p:nvPr>
            <p:ph idx="1"/>
          </p:nvPr>
        </p:nvSpPr>
        <p:spPr>
          <a:xfrm>
            <a:off x="556564" y="2063302"/>
            <a:ext cx="8596668" cy="3880773"/>
          </a:xfrm>
        </p:spPr>
        <p:txBody>
          <a:bodyPr/>
          <a:lstStyle/>
          <a:p>
            <a:r>
              <a:rPr lang="en-US" dirty="0"/>
              <a:t>Fault Tolerance</a:t>
            </a:r>
            <a:r>
              <a:rPr lang="he-IL" dirty="0"/>
              <a:t>-היכולת של רשת להמשיך לתפקד למרות פגיעה באחד ממרכיביה.</a:t>
            </a:r>
          </a:p>
          <a:p>
            <a:pPr marL="0" indent="0">
              <a:buNone/>
            </a:pPr>
            <a:endParaRPr lang="en-US" dirty="0"/>
          </a:p>
          <a:p>
            <a:r>
              <a:rPr lang="en-US" dirty="0"/>
              <a:t>Scalability</a:t>
            </a:r>
            <a:r>
              <a:rPr lang="he-IL" dirty="0"/>
              <a:t>-היכולת של רשת לגדול בלי לפגוע בביצוע הרשת.</a:t>
            </a:r>
          </a:p>
          <a:p>
            <a:pPr marL="0" indent="0">
              <a:buNone/>
            </a:pPr>
            <a:endParaRPr lang="en-US" dirty="0"/>
          </a:p>
          <a:p>
            <a:r>
              <a:rPr lang="en-US" dirty="0"/>
              <a:t>Quality of Services</a:t>
            </a:r>
            <a:r>
              <a:rPr lang="he-IL" dirty="0"/>
              <a:t>-ניהול המידע ושליחתו ע"פ עדיפות</a:t>
            </a:r>
            <a:r>
              <a:rPr lang="en-US" dirty="0"/>
              <a:t>/</a:t>
            </a:r>
            <a:r>
              <a:rPr lang="he-IL" dirty="0"/>
              <a:t>דחיפות .</a:t>
            </a:r>
          </a:p>
          <a:p>
            <a:pPr marL="0" indent="0">
              <a:buNone/>
            </a:pPr>
            <a:endParaRPr lang="en-US" dirty="0"/>
          </a:p>
          <a:p>
            <a:r>
              <a:rPr lang="en-US" dirty="0"/>
              <a:t>Security</a:t>
            </a:r>
            <a:r>
              <a:rPr lang="he-IL" dirty="0"/>
              <a:t>-אבטחת הרשת בעזרת תוכנה</a:t>
            </a:r>
            <a:r>
              <a:rPr lang="en-US" dirty="0"/>
              <a:t>/</a:t>
            </a:r>
            <a:r>
              <a:rPr lang="he-IL" dirty="0"/>
              <a:t>חומרה ע"י האדמיניסטרטור בכדי להגן על הרשת.</a:t>
            </a:r>
            <a:endParaRPr lang="en-US" dirty="0"/>
          </a:p>
          <a:p>
            <a:pPr marL="0" indent="0">
              <a:buNone/>
            </a:pPr>
            <a:endParaRPr lang="he-IL" dirty="0"/>
          </a:p>
        </p:txBody>
      </p:sp>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pic>
        <p:nvPicPr>
          <p:cNvPr id="9" name="Picture 2" descr="תוצאת תמונה עבור ‪quality of 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552" y="4927339"/>
            <a:ext cx="2791293" cy="188412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baltimorecomputersolutions.net/wp-content/uploads/2014/09/network_moni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64" y="0"/>
            <a:ext cx="2775853" cy="20818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9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704910"/>
            <a:ext cx="8596668" cy="1320800"/>
          </a:xfrm>
        </p:spPr>
        <p:txBody>
          <a:bodyPr>
            <a:normAutofit/>
          </a:bodyPr>
          <a:lstStyle/>
          <a:p>
            <a:pPr algn="r"/>
            <a:r>
              <a:rPr lang="he-IL" sz="4400" dirty="0"/>
              <a:t>אבטחה</a:t>
            </a:r>
          </a:p>
        </p:txBody>
      </p:sp>
      <p:sp>
        <p:nvSpPr>
          <p:cNvPr id="3" name="מציין מיקום תוכן 2"/>
          <p:cNvSpPr>
            <a:spLocks noGrp="1"/>
          </p:cNvSpPr>
          <p:nvPr>
            <p:ph idx="1"/>
          </p:nvPr>
        </p:nvSpPr>
        <p:spPr>
          <a:xfrm>
            <a:off x="470301" y="2462297"/>
            <a:ext cx="8596668" cy="3880773"/>
          </a:xfrm>
        </p:spPr>
        <p:txBody>
          <a:bodyPr/>
          <a:lstStyle/>
          <a:p>
            <a:r>
              <a:rPr lang="en-US" dirty="0"/>
              <a:t>Viruses, worms, and Trojan horses</a:t>
            </a:r>
            <a:r>
              <a:rPr lang="he-IL" dirty="0"/>
              <a:t>-תוכנות נוזקה אשר פועלת על מחשב המשתמש.</a:t>
            </a:r>
          </a:p>
          <a:p>
            <a:endParaRPr lang="he-IL" dirty="0"/>
          </a:p>
          <a:p>
            <a:r>
              <a:rPr lang="en-US" dirty="0"/>
              <a:t>Spyware and adware</a:t>
            </a:r>
            <a:r>
              <a:rPr lang="he-IL" dirty="0"/>
              <a:t>- תוכנות רוגלה, אשר מותקנות על מחשב ע"י עבריין במטרה לרגל או לגנוב מידע</a:t>
            </a:r>
            <a:r>
              <a:rPr lang="en-US" dirty="0"/>
              <a:t>/</a:t>
            </a:r>
            <a:r>
              <a:rPr lang="he-IL" dirty="0"/>
              <a:t>זהות.</a:t>
            </a:r>
          </a:p>
          <a:p>
            <a:endParaRPr lang="he-IL" dirty="0"/>
          </a:p>
          <a:p>
            <a:r>
              <a:rPr lang="en-US" dirty="0"/>
              <a:t>Zero-day attacks, also called zero-hour attacks </a:t>
            </a:r>
            <a:r>
              <a:rPr lang="he-IL" dirty="0"/>
              <a:t>–התקפה המתרחשת ביום הראשון, בו מתגלה פרצת אבטחה.</a:t>
            </a:r>
          </a:p>
          <a:p>
            <a:endParaRPr lang="en-US" dirty="0"/>
          </a:p>
          <a:p>
            <a:r>
              <a:rPr lang="en-US" dirty="0"/>
              <a:t>Hacker attacks </a:t>
            </a:r>
            <a:r>
              <a:rPr lang="he-IL" dirty="0"/>
              <a:t>–פרצה ע"י עבריין לא ידוע למכשיר של משתמש אחר, למטרות שונות.</a:t>
            </a:r>
            <a:endParaRPr lang="en-US" dirty="0"/>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41</a:t>
            </a:fld>
            <a:endParaRPr lang="he-IL"/>
          </a:p>
        </p:txBody>
      </p:sp>
      <p:sp>
        <p:nvSpPr>
          <p:cNvPr id="6" name="TextBox 5"/>
          <p:cNvSpPr txBox="1"/>
          <p:nvPr/>
        </p:nvSpPr>
        <p:spPr>
          <a:xfrm>
            <a:off x="4880778" y="1468827"/>
            <a:ext cx="3994030" cy="369332"/>
          </a:xfrm>
          <a:prstGeom prst="rect">
            <a:avLst/>
          </a:prstGeom>
          <a:noFill/>
        </p:spPr>
        <p:txBody>
          <a:bodyPr wrap="square" rtlCol="1">
            <a:spAutoFit/>
          </a:bodyPr>
          <a:lstStyle/>
          <a:p>
            <a:r>
              <a:rPr lang="he-IL" dirty="0"/>
              <a:t>האיומים על רשתות כיום...</a:t>
            </a:r>
          </a:p>
        </p:txBody>
      </p:sp>
      <p:pic>
        <p:nvPicPr>
          <p:cNvPr id="6148" name="Picture 4" descr="http://standardsinsight.com/wp-content/uploads/2015/07/internet-securit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301" y="196430"/>
            <a:ext cx="2936600" cy="2202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36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581197" y="1733249"/>
            <a:ext cx="8596668" cy="3880773"/>
          </a:xfrm>
        </p:spPr>
        <p:txBody>
          <a:bodyPr/>
          <a:lstStyle/>
          <a:p>
            <a:r>
              <a:rPr lang="en-US" dirty="0"/>
              <a:t>Denial of service attacks </a:t>
            </a:r>
            <a:r>
              <a:rPr lang="he-IL" dirty="0"/>
              <a:t>–התקפה שנועדה לגרום למערכת להאט את פעולתה או לגרום לקריסה של תוכנות ותהליכים על רכיב רשת או מערכת.</a:t>
            </a:r>
          </a:p>
          <a:p>
            <a:pPr marL="0" indent="0">
              <a:buNone/>
            </a:pPr>
            <a:endParaRPr lang="he-IL" dirty="0"/>
          </a:p>
          <a:p>
            <a:r>
              <a:rPr lang="en-US" dirty="0"/>
              <a:t>Data interception and theft</a:t>
            </a:r>
            <a:r>
              <a:rPr lang="he-IL" dirty="0"/>
              <a:t>-מתקפה שנועדה לגנוב מידע פרטי מרשת של ארגון מסויים.</a:t>
            </a:r>
          </a:p>
          <a:p>
            <a:endParaRPr lang="he-IL" dirty="0"/>
          </a:p>
          <a:p>
            <a:r>
              <a:rPr lang="en-US" dirty="0"/>
              <a:t>Identity theft</a:t>
            </a:r>
            <a:r>
              <a:rPr lang="he-IL" dirty="0"/>
              <a:t>-מתקפה שנועדה לגנוב את פרטי ההזדהות של משתמש (לדוג' שם משתמש וסיסמה ) ולהשתמש בהם במטרה לגשת למידע מוגן ופרטי.</a:t>
            </a:r>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42</a:t>
            </a:fld>
            <a:endParaRPr lang="he-IL"/>
          </a:p>
        </p:txBody>
      </p:sp>
      <p:pic>
        <p:nvPicPr>
          <p:cNvPr id="5122" name="Picture 2" descr="http://thenextweb.com/wp-content/blogs.dir/1/files/2015/02/shutterstock_103173644_cyber_hack_securit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74" y="4553864"/>
            <a:ext cx="4106652" cy="15751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descr="https://media.licdn.com/mpr/mpr/shrinknp_800_800/AAEAAQAAAAAAAAFpAAAAJGZiZWNmYzNiLThkMzQtNGE1MC1iNjJiLWUxM2UyMmM4MWVhZ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8481" y="200"/>
            <a:ext cx="2501361" cy="17290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081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34027" y="264790"/>
            <a:ext cx="8596668" cy="1320800"/>
          </a:xfrm>
        </p:spPr>
        <p:txBody>
          <a:bodyPr>
            <a:normAutofit/>
          </a:bodyPr>
          <a:lstStyle/>
          <a:p>
            <a:pPr algn="r"/>
            <a:r>
              <a:rPr lang="he-IL" sz="4400" dirty="0"/>
              <a:t>הגנה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43</a:t>
            </a:fld>
            <a:endParaRPr lang="he-IL"/>
          </a:p>
        </p:txBody>
      </p:sp>
      <p:sp>
        <p:nvSpPr>
          <p:cNvPr id="6" name="TextBox 5"/>
          <p:cNvSpPr txBox="1"/>
          <p:nvPr/>
        </p:nvSpPr>
        <p:spPr>
          <a:xfrm>
            <a:off x="5491203" y="1000545"/>
            <a:ext cx="3209026" cy="369332"/>
          </a:xfrm>
          <a:prstGeom prst="rect">
            <a:avLst/>
          </a:prstGeom>
          <a:noFill/>
        </p:spPr>
        <p:txBody>
          <a:bodyPr wrap="square" rtlCol="1">
            <a:spAutoFit/>
          </a:bodyPr>
          <a:lstStyle/>
          <a:p>
            <a:r>
              <a:rPr lang="he-IL" dirty="0">
                <a:solidFill>
                  <a:schemeClr val="bg2">
                    <a:lumMod val="25000"/>
                  </a:schemeClr>
                </a:solidFill>
              </a:rPr>
              <a:t>פתרונות נגד איומיי אבטחה...</a:t>
            </a:r>
          </a:p>
        </p:txBody>
      </p:sp>
      <p:pic>
        <p:nvPicPr>
          <p:cNvPr id="7172" name="Picture 4" descr="תוצאת תמונה עבור ‪secur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18" y="35462"/>
            <a:ext cx="2510134" cy="16719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4" name="Picture 6" descr="http://www.watchguard.com/sites/default/files/detail-product-utm-firebox-m300-1.jpg"/>
          <p:cNvPicPr>
            <a:picLocks noChangeAspect="1" noChangeArrowheads="1"/>
          </p:cNvPicPr>
          <p:nvPr/>
        </p:nvPicPr>
        <p:blipFill rotWithShape="1">
          <a:blip r:embed="rId3">
            <a:extLst>
              <a:ext uri="{28A0092B-C50C-407E-A947-70E740481C1C}">
                <a14:useLocalDpi xmlns:a14="http://schemas.microsoft.com/office/drawing/2010/main" val="0"/>
              </a:ext>
            </a:extLst>
          </a:blip>
          <a:srcRect b="11924"/>
          <a:stretch/>
        </p:blipFill>
        <p:spPr bwMode="auto">
          <a:xfrm>
            <a:off x="1801975" y="4457389"/>
            <a:ext cx="6357368" cy="2400611"/>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תוכן 2"/>
          <p:cNvSpPr>
            <a:spLocks noGrp="1"/>
          </p:cNvSpPr>
          <p:nvPr>
            <p:ph idx="1"/>
          </p:nvPr>
        </p:nvSpPr>
        <p:spPr>
          <a:xfrm>
            <a:off x="434027" y="1707406"/>
            <a:ext cx="8596668" cy="3880773"/>
          </a:xfrm>
        </p:spPr>
        <p:txBody>
          <a:bodyPr/>
          <a:lstStyle/>
          <a:p>
            <a:r>
              <a:rPr lang="en-US" dirty="0"/>
              <a:t>Antivirus and antispyware</a:t>
            </a:r>
            <a:r>
              <a:rPr lang="he-IL" dirty="0"/>
              <a:t>-הגנה נגד התקפות נוזקה על מכשיר המשתמש.</a:t>
            </a:r>
          </a:p>
          <a:p>
            <a:r>
              <a:rPr lang="en-US" dirty="0"/>
              <a:t>Firewall filtering</a:t>
            </a:r>
            <a:r>
              <a:rPr lang="he-IL" dirty="0"/>
              <a:t>-חסימת גישה לא מאושרת לרשת, בעזרת תוכנת "חומת אש" על מכשיר המשתמש או סינון שירותים על הנתב וכך למנוע התקפה על הרשת ולא רק מכשיר המשתמש.</a:t>
            </a:r>
          </a:p>
          <a:p>
            <a:r>
              <a:rPr lang="en-US" dirty="0"/>
              <a:t>Dedicated firewall systems</a:t>
            </a:r>
            <a:r>
              <a:rPr lang="he-IL" dirty="0"/>
              <a:t>-"חומת אש" מתקדמת יותר המסוגלת לסנן כמויות גדולות של מידע במהירות וביעילות.</a:t>
            </a:r>
          </a:p>
          <a:p>
            <a:r>
              <a:rPr lang="en-US" dirty="0"/>
              <a:t>Access control lists (ACL)</a:t>
            </a:r>
            <a:r>
              <a:rPr lang="he-IL" dirty="0"/>
              <a:t>-מסנן אבטחתי בסיסי.</a:t>
            </a:r>
          </a:p>
          <a:p>
            <a:r>
              <a:rPr lang="en-US" dirty="0"/>
              <a:t>Intrusion prevention systems (IPS)</a:t>
            </a:r>
            <a:r>
              <a:rPr lang="he-IL" dirty="0"/>
              <a:t>-לזיהוי איומים מתפשטים, כמו למשל </a:t>
            </a:r>
            <a:r>
              <a:rPr lang="en-US" dirty="0"/>
              <a:t>zero-day attack.</a:t>
            </a:r>
          </a:p>
          <a:p>
            <a:r>
              <a:rPr lang="en-US" dirty="0"/>
              <a:t>Virtual private networks (VPN)</a:t>
            </a:r>
            <a:r>
              <a:rPr lang="he-IL" dirty="0"/>
              <a:t>-מספק גישה מאובטחת לרשתות מרוחקות ע"י עובדים.</a:t>
            </a:r>
            <a:endParaRPr lang="en-US" dirty="0"/>
          </a:p>
          <a:p>
            <a:endParaRPr lang="he-IL" dirty="0"/>
          </a:p>
        </p:txBody>
      </p:sp>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spTree>
    <p:extLst>
      <p:ext uri="{BB962C8B-B14F-4D97-AF65-F5344CB8AC3E}">
        <p14:creationId xmlns:p14="http://schemas.microsoft.com/office/powerpoint/2010/main" val="3784921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44</a:t>
            </a:fld>
            <a:endParaRPr lang="he-IL"/>
          </a:p>
        </p:txBody>
      </p:sp>
      <p:pic>
        <p:nvPicPr>
          <p:cNvPr id="11272" name="Picture 8" descr="https://sites.google.com/site/zewho11/_/rsrc/1454400231122/home/%D7%A1%D7%99%D7%9E%D7%9F%20%D7%A9%D7%90%D7%9C%D7%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991" y="1101366"/>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595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62006" y="2274498"/>
            <a:ext cx="8596668" cy="1320800"/>
          </a:xfrm>
        </p:spPr>
        <p:txBody>
          <a:bodyPr>
            <a:normAutofit/>
          </a:bodyPr>
          <a:lstStyle/>
          <a:p>
            <a:pPr algn="ctr"/>
            <a:r>
              <a:rPr lang="he-IL" sz="6600" b="1" dirty="0"/>
              <a:t>הערות!</a:t>
            </a:r>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45</a:t>
            </a:fld>
            <a:endParaRPr lang="he-IL"/>
          </a:p>
        </p:txBody>
      </p:sp>
    </p:spTree>
    <p:extLst>
      <p:ext uri="{BB962C8B-B14F-4D97-AF65-F5344CB8AC3E}">
        <p14:creationId xmlns:p14="http://schemas.microsoft.com/office/powerpoint/2010/main" val="476836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Intranet, Extranet and the Internet.</a:t>
            </a:r>
            <a:endParaRPr lang="he-IL" dirty="0"/>
          </a:p>
        </p:txBody>
      </p:sp>
      <p:sp>
        <p:nvSpPr>
          <p:cNvPr id="3" name="מציין מיקום תוכן 2"/>
          <p:cNvSpPr>
            <a:spLocks noGrp="1"/>
          </p:cNvSpPr>
          <p:nvPr>
            <p:ph idx="1"/>
          </p:nvPr>
        </p:nvSpPr>
        <p:spPr>
          <a:xfrm>
            <a:off x="677334" y="1608500"/>
            <a:ext cx="8596668" cy="2273388"/>
          </a:xfrm>
        </p:spPr>
        <p:txBody>
          <a:bodyPr>
            <a:normAutofit/>
          </a:bodyPr>
          <a:lstStyle/>
          <a:p>
            <a:r>
              <a:rPr lang="en-US" sz="2000" dirty="0"/>
              <a:t>Intranet</a:t>
            </a:r>
            <a:r>
              <a:rPr lang="he-IL" sz="2000" dirty="0"/>
              <a:t>-מושג שמתייחס לרשתות </a:t>
            </a:r>
            <a:r>
              <a:rPr lang="en-US" sz="2000" dirty="0"/>
              <a:t>LAN &amp; WAN </a:t>
            </a:r>
            <a:r>
              <a:rPr lang="he-IL" sz="2000" dirty="0"/>
              <a:t>פרטיות ששייכות לארגונים או חברות ומוגדר כך שרק משתמשים, עובדים ומורשים יכולים לגשת אליה.</a:t>
            </a:r>
          </a:p>
          <a:p>
            <a:r>
              <a:rPr lang="en-US" sz="2000" dirty="0"/>
              <a:t>Extranet</a:t>
            </a:r>
            <a:r>
              <a:rPr lang="he-IL" sz="2000" dirty="0"/>
              <a:t>-ארגון יכול לאפשר לארגונים אחרים או לקוחות גישה מוגבלת לרשת הפרטית של החברה לטובת לקיחת מידע וכו'...</a:t>
            </a:r>
          </a:p>
          <a:p>
            <a:endParaRPr lang="he-IL" sz="2000" dirty="0"/>
          </a:p>
          <a:p>
            <a:endParaRPr lang="he-IL" sz="2000"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46</a:t>
            </a:fld>
            <a:endParaRPr lang="he-IL"/>
          </a:p>
        </p:txBody>
      </p:sp>
      <p:pic>
        <p:nvPicPr>
          <p:cNvPr id="6" name="תמונה 5" descr="1549.jpg"/>
          <p:cNvPicPr>
            <a:picLocks noChangeAspect="1"/>
          </p:cNvPicPr>
          <p:nvPr/>
        </p:nvPicPr>
        <p:blipFill>
          <a:blip r:embed="rId2" cstate="print"/>
          <a:stretch>
            <a:fillRect/>
          </a:stretch>
        </p:blipFill>
        <p:spPr>
          <a:xfrm>
            <a:off x="1229019" y="3301060"/>
            <a:ext cx="3256717" cy="2434396"/>
          </a:xfrm>
          <a:prstGeom prst="rect">
            <a:avLst/>
          </a:prstGeom>
          <a:ln>
            <a:noFill/>
          </a:ln>
          <a:effectLst>
            <a:outerShdw blurRad="190500" algn="tl" rotWithShape="0">
              <a:srgbClr val="000000">
                <a:alpha val="70000"/>
              </a:srgbClr>
            </a:outerShdw>
          </a:effectLst>
        </p:spPr>
      </p:pic>
      <p:pic>
        <p:nvPicPr>
          <p:cNvPr id="1026" name="Picture 2" descr="http://megafon-news.co.il/asys/wp-content/uploads/2012/11/leum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988" y="3273140"/>
            <a:ext cx="3355675" cy="24902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89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heel(1)">
                                      <p:cBhvr>
                                        <p:cTn id="1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47</a:t>
            </a:fld>
            <a:endParaRPr lang="he-IL"/>
          </a:p>
        </p:txBody>
      </p:sp>
      <p:pic>
        <p:nvPicPr>
          <p:cNvPr id="4098" name="Picture 2" descr="תוצאת תמונה עבור ‪connection to internet option cis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46" y="154615"/>
            <a:ext cx="8493369" cy="562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080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981200" y="228600"/>
            <a:ext cx="8229600" cy="1143000"/>
          </a:xfrm>
          <a:prstGeom prst="rect">
            <a:avLst/>
          </a:prstGeom>
        </p:spPr>
        <p:txBody>
          <a:bodyPr rtlCol="1" anchor="ctr">
            <a:normAutofit/>
          </a:bodyPr>
          <a:lstStyle/>
          <a:p>
            <a:pPr algn="ctr">
              <a:defRPr/>
            </a:pPr>
            <a:r>
              <a:rPr lang="he-IL" sz="5400" b="1" dirty="0">
                <a:solidFill>
                  <a:srgbClr val="4D6600"/>
                </a:solidFill>
                <a:latin typeface="Verdana"/>
                <a:ea typeface="+mj-ea"/>
              </a:rPr>
              <a:t>		</a:t>
            </a:r>
            <a:endParaRPr lang="en-US" sz="5400" b="1" dirty="0">
              <a:solidFill>
                <a:srgbClr val="4D6600"/>
              </a:solidFill>
              <a:latin typeface="Verdana"/>
              <a:ea typeface="+mj-ea"/>
            </a:endParaRPr>
          </a:p>
        </p:txBody>
      </p:sp>
      <p:sp>
        <p:nvSpPr>
          <p:cNvPr id="4100" name="Rectangle 2"/>
          <p:cNvSpPr txBox="1">
            <a:spLocks noChangeArrowheads="1"/>
          </p:cNvSpPr>
          <p:nvPr/>
        </p:nvSpPr>
        <p:spPr bwMode="auto">
          <a:xfrm>
            <a:off x="1881237" y="54111"/>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he-IL" sz="4000" b="1" dirty="0">
                <a:ln w="0"/>
                <a:solidFill>
                  <a:schemeClr val="accent1"/>
                </a:solidFill>
                <a:effectLst>
                  <a:outerShdw blurRad="38100" dist="25400" dir="5400000" algn="ctr" rotWithShape="0">
                    <a:srgbClr val="6E747A">
                      <a:alpha val="43000"/>
                    </a:srgbClr>
                  </a:outerShdw>
                </a:effectLst>
              </a:rPr>
              <a:t>The Converged Network</a:t>
            </a:r>
          </a:p>
        </p:txBody>
      </p:sp>
      <p:pic>
        <p:nvPicPr>
          <p:cNvPr id="11"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81200" y="1293499"/>
            <a:ext cx="7115275" cy="39621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1359" t="29814" r="54516" b="35093"/>
          <a:stretch/>
        </p:blipFill>
        <p:spPr>
          <a:xfrm>
            <a:off x="4904355" y="5544863"/>
            <a:ext cx="1268963" cy="73805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42953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15078" y="682752"/>
            <a:ext cx="8596668" cy="1320800"/>
          </a:xfrm>
        </p:spPr>
        <p:txBody>
          <a:bodyPr>
            <a:normAutofit/>
          </a:bodyPr>
          <a:lstStyle/>
          <a:p>
            <a:pPr algn="r"/>
            <a:r>
              <a:rPr lang="he-IL" sz="5400" dirty="0">
                <a:ln w="0"/>
                <a:effectLst>
                  <a:outerShdw blurRad="38100" dist="25400" dir="5400000" algn="ctr" rotWithShape="0">
                    <a:srgbClr val="6E747A">
                      <a:alpha val="43000"/>
                    </a:srgbClr>
                  </a:outerShdw>
                </a:effectLst>
              </a:rPr>
              <a:t>במפגש זה...</a:t>
            </a:r>
          </a:p>
        </p:txBody>
      </p:sp>
      <p:sp>
        <p:nvSpPr>
          <p:cNvPr id="3" name="מציין מיקום תוכן 2"/>
          <p:cNvSpPr>
            <a:spLocks noGrp="1"/>
          </p:cNvSpPr>
          <p:nvPr>
            <p:ph idx="1"/>
          </p:nvPr>
        </p:nvSpPr>
        <p:spPr>
          <a:xfrm>
            <a:off x="220134" y="2151445"/>
            <a:ext cx="8596668" cy="3880773"/>
          </a:xfrm>
        </p:spPr>
        <p:txBody>
          <a:bodyPr>
            <a:normAutofit/>
          </a:bodyPr>
          <a:lstStyle/>
          <a:p>
            <a:r>
              <a:rPr lang="he-IL" sz="2400" dirty="0"/>
              <a:t>נכיר את תשתיות הרשת הקיימות.</a:t>
            </a:r>
          </a:p>
          <a:p>
            <a:r>
              <a:rPr lang="he-IL" sz="2400" dirty="0"/>
              <a:t>נלמד כיצד מורכבת רשת ואת מרכיביה.</a:t>
            </a:r>
          </a:p>
          <a:p>
            <a:r>
              <a:rPr lang="he-IL" sz="2400" dirty="0"/>
              <a:t>נכיר את פרוטוקול ה-</a:t>
            </a:r>
            <a:r>
              <a:rPr lang="en-US" sz="2400" dirty="0"/>
              <a:t>Ethernet</a:t>
            </a:r>
            <a:r>
              <a:rPr lang="he-IL" sz="2400" dirty="0"/>
              <a:t>.</a:t>
            </a:r>
          </a:p>
          <a:p>
            <a:r>
              <a:rPr lang="he-IL" sz="2400" dirty="0"/>
              <a:t>נכיר את טופולוגיות הרשת הנפוצות.</a:t>
            </a:r>
          </a:p>
          <a:p>
            <a:r>
              <a:rPr lang="he-IL" sz="2400" dirty="0"/>
              <a:t>מושגים ברשתות היום.</a:t>
            </a:r>
          </a:p>
          <a:p>
            <a:r>
              <a:rPr lang="he-IL" sz="2400" dirty="0"/>
              <a:t>נתרגל בעצמנו הקמת רשת </a:t>
            </a:r>
            <a:r>
              <a:rPr lang="en-US" sz="2400" dirty="0"/>
              <a:t>LAN</a:t>
            </a:r>
            <a:r>
              <a:rPr lang="he-IL" sz="2400" dirty="0"/>
              <a:t>.</a:t>
            </a:r>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6" name="מציין מיקום של מספר שקופית 5"/>
          <p:cNvSpPr>
            <a:spLocks noGrp="1"/>
          </p:cNvSpPr>
          <p:nvPr>
            <p:ph type="sldNum" sz="quarter" idx="12"/>
          </p:nvPr>
        </p:nvSpPr>
        <p:spPr/>
        <p:txBody>
          <a:bodyPr/>
          <a:lstStyle/>
          <a:p>
            <a:fld id="{00919D6F-0BAF-43AC-8E0E-4D80AD1B2F23}" type="slidenum">
              <a:rPr lang="he-IL" smtClean="0"/>
              <a:t>5</a:t>
            </a:fld>
            <a:endParaRPr lang="he-IL"/>
          </a:p>
        </p:txBody>
      </p:sp>
    </p:spTree>
    <p:extLst>
      <p:ext uri="{BB962C8B-B14F-4D97-AF65-F5344CB8AC3E}">
        <p14:creationId xmlns:p14="http://schemas.microsoft.com/office/powerpoint/2010/main" val="33594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38325" y="126716"/>
            <a:ext cx="8716832" cy="1667774"/>
          </a:xfrm>
        </p:spPr>
        <p:txBody>
          <a:bodyPr>
            <a:normAutofit/>
          </a:bodyPr>
          <a:lstStyle/>
          <a:p>
            <a:pPr algn="ctr"/>
            <a:r>
              <a:rPr lang="en-US" sz="4400" dirty="0">
                <a:ln w="0"/>
                <a:effectLst>
                  <a:outerShdw blurRad="38100" dist="25400" dir="5400000" algn="ctr" rotWithShape="0">
                    <a:srgbClr val="6E747A">
                      <a:alpha val="43000"/>
                    </a:srgbClr>
                  </a:outerShdw>
                </a:effectLst>
              </a:rPr>
              <a:t>Wide Area Network</a:t>
            </a:r>
            <a:br>
              <a:rPr lang="en-US" sz="4400" dirty="0">
                <a:ln w="0"/>
                <a:effectLst>
                  <a:outerShdw blurRad="38100" dist="25400" dir="5400000" algn="ctr" rotWithShape="0">
                    <a:srgbClr val="6E747A">
                      <a:alpha val="43000"/>
                    </a:srgbClr>
                  </a:outerShdw>
                </a:effectLst>
              </a:rPr>
            </a:br>
            <a:r>
              <a:rPr lang="he-IL" sz="4400" dirty="0">
                <a:ln w="0"/>
                <a:effectLst>
                  <a:outerShdw blurRad="38100" dist="25400" dir="5400000" algn="ctr" rotWithShape="0">
                    <a:srgbClr val="6E747A">
                      <a:alpha val="43000"/>
                    </a:srgbClr>
                  </a:outerShdw>
                </a:effectLst>
              </a:rPr>
              <a:t>הגדרה...</a:t>
            </a:r>
          </a:p>
        </p:txBody>
      </p:sp>
      <p:sp>
        <p:nvSpPr>
          <p:cNvPr id="3" name="מציין מיקום תוכן 2"/>
          <p:cNvSpPr>
            <a:spLocks noGrp="1"/>
          </p:cNvSpPr>
          <p:nvPr>
            <p:ph idx="1"/>
          </p:nvPr>
        </p:nvSpPr>
        <p:spPr>
          <a:xfrm>
            <a:off x="738325" y="1697667"/>
            <a:ext cx="8596668" cy="3880773"/>
          </a:xfrm>
        </p:spPr>
        <p:txBody>
          <a:bodyPr/>
          <a:lstStyle/>
          <a:p>
            <a:r>
              <a:rPr lang="he-IL" dirty="0"/>
              <a:t>תשתית זו פרוסה על איזור גאוגרפי בלתי מוגבל ובעצם מחברת בין מספר רשתות עירוניות, ערים, מדינות ואפילו ארצות שלמות, ולא מנוהלת ע"י ישות אחת אלא כמה.</a:t>
            </a:r>
          </a:p>
          <a:p>
            <a:r>
              <a:rPr lang="he-IL" dirty="0"/>
              <a:t>לדוגמה: הרשת המחברת בין דרום הארץ לצפון הארץ ואפילו בין ארץ ישראל לשאר אסיה. רשת האינטרנט היא דוגמה נוספת ל-</a:t>
            </a:r>
            <a:r>
              <a:rPr lang="en-US" dirty="0"/>
              <a:t>WAN</a:t>
            </a:r>
            <a:r>
              <a:rPr lang="he-IL" dirty="0"/>
              <a:t>.</a:t>
            </a:r>
          </a:p>
          <a:p>
            <a:endParaRPr lang="he-IL" dirty="0"/>
          </a:p>
          <a:p>
            <a:pPr marL="0" indent="0">
              <a:buNone/>
            </a:pPr>
            <a:endParaRPr lang="he-IL" dirty="0"/>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6</a:t>
            </a:fld>
            <a:endParaRPr lang="he-IL"/>
          </a:p>
        </p:txBody>
      </p:sp>
      <p:pic>
        <p:nvPicPr>
          <p:cNvPr id="2052" name="Picture 4" descr="http://www.knfegaming.us/wp-content/uploads/2015/10/wa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891" y="3024247"/>
            <a:ext cx="4475320" cy="378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3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77334" y="472440"/>
            <a:ext cx="8596668" cy="1320800"/>
          </a:xfrm>
        </p:spPr>
        <p:txBody>
          <a:bodyPr>
            <a:noAutofit/>
          </a:bodyPr>
          <a:lstStyle/>
          <a:p>
            <a:pPr algn="ctr"/>
            <a:r>
              <a:rPr lang="en-US" sz="4400" dirty="0">
                <a:ln w="0"/>
                <a:effectLst>
                  <a:outerShdw blurRad="38100" dist="25400" dir="5400000" algn="ctr" rotWithShape="0">
                    <a:srgbClr val="6E747A">
                      <a:alpha val="43000"/>
                    </a:srgbClr>
                  </a:outerShdw>
                </a:effectLst>
              </a:rPr>
              <a:t>Local Area Network</a:t>
            </a:r>
            <a:br>
              <a:rPr lang="en-US" sz="4400" dirty="0">
                <a:ln w="0"/>
                <a:effectLst>
                  <a:outerShdw blurRad="38100" dist="25400" dir="5400000" algn="ctr" rotWithShape="0">
                    <a:srgbClr val="6E747A">
                      <a:alpha val="43000"/>
                    </a:srgbClr>
                  </a:outerShdw>
                </a:effectLst>
              </a:rPr>
            </a:br>
            <a:r>
              <a:rPr lang="he-IL" sz="4400" dirty="0">
                <a:ln w="0"/>
                <a:effectLst>
                  <a:outerShdw blurRad="38100" dist="25400" dir="5400000" algn="ctr" rotWithShape="0">
                    <a:srgbClr val="6E747A">
                      <a:alpha val="43000"/>
                    </a:srgbClr>
                  </a:outerShdw>
                </a:effectLst>
              </a:rPr>
              <a:t>הגדרה...</a:t>
            </a:r>
          </a:p>
        </p:txBody>
      </p:sp>
      <p:sp>
        <p:nvSpPr>
          <p:cNvPr id="3" name="מציין מיקום תוכן 2"/>
          <p:cNvSpPr>
            <a:spLocks noGrp="1"/>
          </p:cNvSpPr>
          <p:nvPr>
            <p:ph idx="1"/>
          </p:nvPr>
        </p:nvSpPr>
        <p:spPr>
          <a:xfrm>
            <a:off x="544286" y="2160589"/>
            <a:ext cx="8729716" cy="3880773"/>
          </a:xfrm>
        </p:spPr>
        <p:txBody>
          <a:bodyPr/>
          <a:lstStyle/>
          <a:p>
            <a:r>
              <a:rPr lang="he-IL" dirty="0"/>
              <a:t>תשתית שמספקת אינטרנט למשתמשים ורכיבי קצה באיזור גאוגרפי קטן. כלומר מחברת בין כל הרכיבים ובעצם יוצרת רשת שעל גביה עובר המידע ומנוהלת ע"י ישות אחת.</a:t>
            </a:r>
          </a:p>
          <a:p>
            <a:r>
              <a:rPr lang="he-IL" dirty="0"/>
              <a:t>לדוגמה: בית ספר, רשת ביתית, רשת משרדית.</a:t>
            </a:r>
          </a:p>
          <a:p>
            <a:r>
              <a:rPr lang="he-IL" dirty="0"/>
              <a:t>קיימם שני סוגי </a:t>
            </a:r>
            <a:r>
              <a:rPr lang="en-US" dirty="0"/>
              <a:t>LAN</a:t>
            </a:r>
            <a:r>
              <a:rPr lang="he-IL" dirty="0"/>
              <a:t>: רשת פנימית קווית (</a:t>
            </a:r>
            <a:r>
              <a:rPr lang="en-US" dirty="0"/>
              <a:t>Wired LAN</a:t>
            </a:r>
            <a:r>
              <a:rPr lang="he-IL" dirty="0"/>
              <a:t>) ורשת פנימית אל-חוטית (</a:t>
            </a:r>
            <a:r>
              <a:rPr lang="en-US" dirty="0"/>
              <a:t>Wireless LAN</a:t>
            </a:r>
            <a:r>
              <a:rPr lang="he-IL" dirty="0"/>
              <a:t>).</a:t>
            </a:r>
          </a:p>
          <a:p>
            <a:pPr marL="0" indent="0">
              <a:buNone/>
            </a:pPr>
            <a:endParaRPr lang="he-IL" dirty="0"/>
          </a:p>
          <a:p>
            <a:endParaRPr lang="he-IL" dirty="0"/>
          </a:p>
          <a:p>
            <a:pPr marL="0" indent="0">
              <a:buNone/>
            </a:pPr>
            <a:r>
              <a:rPr lang="he-IL" dirty="0"/>
              <a:t>    </a:t>
            </a:r>
          </a:p>
        </p:txBody>
      </p:sp>
      <p:pic>
        <p:nvPicPr>
          <p:cNvPr id="1028" name="Picture 4" descr="http://c3e308.medialib.glogster.com/katorion/media/ac/ac3b9e5985414bf6f97ebe63201080ebf269e701/l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023" y="3765431"/>
            <a:ext cx="2953385" cy="2643280"/>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p:cNvPicPr>
            <a:picLocks noChangeAspect="1"/>
          </p:cNvPicPr>
          <p:nvPr/>
        </p:nvPicPr>
        <p:blipFill rotWithShape="1">
          <a:blip r:embed="rId4"/>
          <a:srcRect l="7822" t="7123" r="12086" b="14808"/>
          <a:stretch/>
        </p:blipFill>
        <p:spPr>
          <a:xfrm>
            <a:off x="5184097" y="4031448"/>
            <a:ext cx="2926631" cy="2377263"/>
          </a:xfrm>
          <a:prstGeom prst="rect">
            <a:avLst/>
          </a:prstGeom>
        </p:spPr>
      </p:pic>
      <p:sp>
        <p:nvSpPr>
          <p:cNvPr id="5" name="מציין מיקום של כותרת תחתונה 4"/>
          <p:cNvSpPr>
            <a:spLocks noGrp="1"/>
          </p:cNvSpPr>
          <p:nvPr>
            <p:ph type="ftr" sz="quarter" idx="11"/>
          </p:nvPr>
        </p:nvSpPr>
        <p:spPr/>
        <p:txBody>
          <a:bodyPr/>
          <a:lstStyle/>
          <a:p>
            <a:r>
              <a:rPr lang="he-IL" dirty="0"/>
              <a:t>כתב וערך ישראל וזאנה</a:t>
            </a:r>
          </a:p>
        </p:txBody>
      </p:sp>
      <p:sp>
        <p:nvSpPr>
          <p:cNvPr id="7" name="מציין מיקום של מספר שקופית 6"/>
          <p:cNvSpPr>
            <a:spLocks noGrp="1"/>
          </p:cNvSpPr>
          <p:nvPr>
            <p:ph type="sldNum" sz="quarter" idx="12"/>
          </p:nvPr>
        </p:nvSpPr>
        <p:spPr/>
        <p:txBody>
          <a:bodyPr/>
          <a:lstStyle/>
          <a:p>
            <a:fld id="{00919D6F-0BAF-43AC-8E0E-4D80AD1B2F23}" type="slidenum">
              <a:rPr lang="he-IL" smtClean="0"/>
              <a:t>7</a:t>
            </a:fld>
            <a:endParaRPr lang="he-IL"/>
          </a:p>
        </p:txBody>
      </p:sp>
    </p:spTree>
    <p:extLst>
      <p:ext uri="{BB962C8B-B14F-4D97-AF65-F5344CB8AC3E}">
        <p14:creationId xmlns:p14="http://schemas.microsoft.com/office/powerpoint/2010/main" val="1104772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99696" y="2703941"/>
            <a:ext cx="8596668" cy="969034"/>
          </a:xfrm>
        </p:spPr>
        <p:txBody>
          <a:bodyPr>
            <a:normAutofit/>
          </a:bodyPr>
          <a:lstStyle/>
          <a:p>
            <a:r>
              <a:rPr lang="en-US" b="1" dirty="0">
                <a:latin typeface="Adobe Kaiti Std R" pitchFamily="18" charset="-128"/>
                <a:ea typeface="Adobe Kaiti Std R" pitchFamily="18" charset="-128"/>
              </a:rPr>
              <a:t>SAN- Storage Area Network</a:t>
            </a:r>
            <a:endParaRPr lang="he-IL" dirty="0"/>
          </a:p>
        </p:txBody>
      </p:sp>
      <p:sp>
        <p:nvSpPr>
          <p:cNvPr id="3" name="מציין מיקום תוכן 2"/>
          <p:cNvSpPr>
            <a:spLocks noGrp="1"/>
          </p:cNvSpPr>
          <p:nvPr>
            <p:ph idx="1"/>
          </p:nvPr>
        </p:nvSpPr>
        <p:spPr>
          <a:xfrm>
            <a:off x="599696" y="1186771"/>
            <a:ext cx="8894601" cy="1728159"/>
          </a:xfrm>
        </p:spPr>
        <p:txBody>
          <a:bodyPr>
            <a:normAutofit/>
          </a:bodyPr>
          <a:lstStyle/>
          <a:p>
            <a:r>
              <a:rPr lang="he-IL" dirty="0"/>
              <a:t>תשתית שקצת יותר גדולה מ-</a:t>
            </a:r>
            <a:r>
              <a:rPr lang="en-US" dirty="0"/>
              <a:t>LAN</a:t>
            </a:r>
            <a:r>
              <a:rPr lang="he-IL" dirty="0"/>
              <a:t> וקטנה מ-</a:t>
            </a:r>
            <a:r>
              <a:rPr lang="en-US" dirty="0"/>
              <a:t>WAN</a:t>
            </a:r>
            <a:r>
              <a:rPr lang="he-IL" dirty="0"/>
              <a:t> ובדר"כ מנוהלת ע"י ישות אחת.</a:t>
            </a:r>
          </a:p>
          <a:p>
            <a:r>
              <a:rPr lang="he-IL" dirty="0"/>
              <a:t>רשת תקשורת הפרוסה על פני עיר או קמפוס (של אוניברסיטה למשל). רשת עירונית יכולה לשמש לחיבור מספר רשתות מקומיות קרובות גאוגרפית, כאשר ביניהן קיים קשר לוגי הדוק. במקרים רבים משמשת רשת זו כדרך לחבר את הרשתות המקומיות לא רק זו לזו אלא גם לרשתות גדולות יותר, ארציות או עולמיות.</a:t>
            </a:r>
            <a:endParaRPr lang="en-US" dirty="0"/>
          </a:p>
          <a:p>
            <a:endParaRPr lang="he-IL" dirty="0"/>
          </a:p>
        </p:txBody>
      </p:sp>
      <p:sp>
        <p:nvSpPr>
          <p:cNvPr id="4" name="מציין מיקום של כותרת תחתונה 3"/>
          <p:cNvSpPr>
            <a:spLocks noGrp="1"/>
          </p:cNvSpPr>
          <p:nvPr>
            <p:ph type="ftr" sz="quarter" idx="11"/>
          </p:nvPr>
        </p:nvSpPr>
        <p:spPr/>
        <p:txBody>
          <a:bodyPr/>
          <a:lstStyle/>
          <a:p>
            <a:r>
              <a:rPr lang="he-IL"/>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8</a:t>
            </a:fld>
            <a:endParaRPr lang="he-IL"/>
          </a:p>
        </p:txBody>
      </p:sp>
      <p:sp>
        <p:nvSpPr>
          <p:cNvPr id="6" name="כותרת 1"/>
          <p:cNvSpPr txBox="1">
            <a:spLocks/>
          </p:cNvSpPr>
          <p:nvPr/>
        </p:nvSpPr>
        <p:spPr>
          <a:xfrm>
            <a:off x="599696" y="428726"/>
            <a:ext cx="8874983" cy="1368725"/>
          </a:xfrm>
          <a:prstGeom prst="rect">
            <a:avLst/>
          </a:prstGeom>
        </p:spPr>
        <p:txBody>
          <a:bodyPr vert="horz" lIns="91440" tIns="45720" rIns="91440" bIns="45720" rtlCol="0" anchor="t">
            <a:normAutofit fontScale="975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dirty="0">
                <a:latin typeface="Adobe Kaiti Std R" pitchFamily="18" charset="-128"/>
                <a:ea typeface="Adobe Kaiti Std R" pitchFamily="18" charset="-128"/>
              </a:rPr>
              <a:t>MAN- Metropolitan Area Network</a:t>
            </a:r>
            <a:br>
              <a:rPr lang="en-US" b="1" dirty="0">
                <a:latin typeface="Adobe Kaiti Std R" pitchFamily="18" charset="-128"/>
                <a:ea typeface="Adobe Kaiti Std R" pitchFamily="18" charset="-128"/>
              </a:rPr>
            </a:br>
            <a:endParaRPr lang="he-IL" dirty="0"/>
          </a:p>
        </p:txBody>
      </p:sp>
      <p:sp>
        <p:nvSpPr>
          <p:cNvPr id="7" name="מציין מיקום תוכן 2"/>
          <p:cNvSpPr txBox="1">
            <a:spLocks/>
          </p:cNvSpPr>
          <p:nvPr/>
        </p:nvSpPr>
        <p:spPr>
          <a:xfrm>
            <a:off x="677334" y="3385821"/>
            <a:ext cx="9028629" cy="916541"/>
          </a:xfrm>
          <a:prstGeom prst="rect">
            <a:avLst/>
          </a:prstGeom>
        </p:spPr>
        <p:txBody>
          <a:bodyPr vert="horz" lIns="91440" tIns="45720" rIns="91440" bIns="45720" rtlCol="0">
            <a:normAutofit/>
          </a:bodyPr>
          <a:lst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he-IL" dirty="0"/>
              <a:t>תשתית מחשבים שנועדה ותוכננה לחבר רכיבי אחסון (דיסקים קשיחים ועוד....) חיצוניים ועצמאיים לשרתים. חיבור התשתית מבוסס על סיבים אופטיים בעל קצב העברת נתונים גבוה מאוד.</a:t>
            </a:r>
          </a:p>
        </p:txBody>
      </p:sp>
      <p:pic>
        <p:nvPicPr>
          <p:cNvPr id="9" name="תמונה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3231" y="4472502"/>
            <a:ext cx="2051719" cy="1529172"/>
          </a:xfrm>
          <a:prstGeom prst="rect">
            <a:avLst/>
          </a:prstGeom>
          <a:ln>
            <a:noFill/>
          </a:ln>
          <a:effectLst>
            <a:outerShdw blurRad="292100" dist="139700" dir="2700000" algn="tl" rotWithShape="0">
              <a:srgbClr val="333333">
                <a:alpha val="65000"/>
              </a:srgbClr>
            </a:outerShdw>
          </a:effectLst>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434" y="4479676"/>
            <a:ext cx="3926797" cy="2095327"/>
          </a:xfrm>
          <a:prstGeom prst="rect">
            <a:avLst/>
          </a:prstGeom>
          <a:ln>
            <a:noFill/>
          </a:ln>
          <a:effectLst>
            <a:outerShdw blurRad="292100" dist="139700" dir="2700000" algn="tl" rotWithShape="0">
              <a:srgbClr val="333333">
                <a:alpha val="65000"/>
              </a:srgbClr>
            </a:outerShdw>
          </a:effectLst>
        </p:spPr>
      </p:pic>
      <p:pic>
        <p:nvPicPr>
          <p:cNvPr id="13" name="תמונה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962" y="4483668"/>
            <a:ext cx="2633472" cy="1176528"/>
          </a:xfrm>
          <a:prstGeom prst="rect">
            <a:avLst/>
          </a:prstGeom>
          <a:ln>
            <a:noFill/>
          </a:ln>
          <a:effectLst>
            <a:outerShdw blurRad="152400" dist="38100" dir="8100000" sx="103000" sy="103000" algn="tr" rotWithShape="0">
              <a:prstClr val="black">
                <a:alpha val="40000"/>
              </a:prstClr>
            </a:outerShdw>
          </a:effectLst>
        </p:spPr>
      </p:pic>
    </p:spTree>
    <p:extLst>
      <p:ext uri="{BB962C8B-B14F-4D97-AF65-F5344CB8AC3E}">
        <p14:creationId xmlns:p14="http://schemas.microsoft.com/office/powerpoint/2010/main" val="405165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518582" y="27432"/>
            <a:ext cx="8596668" cy="1320800"/>
          </a:xfrm>
        </p:spPr>
        <p:txBody>
          <a:bodyPr>
            <a:normAutofit/>
          </a:bodyPr>
          <a:lstStyle/>
          <a:p>
            <a:pPr algn="ctr"/>
            <a:r>
              <a:rPr lang="he-IL" sz="2800" dirty="0">
                <a:ln w="0"/>
                <a:effectLst>
                  <a:outerShdw blurRad="38100" dist="25400" dir="5400000" algn="ctr" rotWithShape="0">
                    <a:srgbClr val="6E747A">
                      <a:alpha val="43000"/>
                    </a:srgbClr>
                  </a:outerShdw>
                </a:effectLst>
              </a:rPr>
              <a:t>הכבל התת-ימי</a:t>
            </a:r>
          </a:p>
        </p:txBody>
      </p:sp>
      <p:sp>
        <p:nvSpPr>
          <p:cNvPr id="4" name="מציין מיקום של כותרת תחתונה 3"/>
          <p:cNvSpPr>
            <a:spLocks noGrp="1"/>
          </p:cNvSpPr>
          <p:nvPr>
            <p:ph type="ftr" sz="quarter" idx="11"/>
          </p:nvPr>
        </p:nvSpPr>
        <p:spPr/>
        <p:txBody>
          <a:bodyPr/>
          <a:lstStyle/>
          <a:p>
            <a:r>
              <a:rPr lang="he-IL" dirty="0"/>
              <a:t>כתב וערך ישראל וזאנה</a:t>
            </a:r>
          </a:p>
        </p:txBody>
      </p:sp>
      <p:sp>
        <p:nvSpPr>
          <p:cNvPr id="5" name="מציין מיקום של מספר שקופית 4"/>
          <p:cNvSpPr>
            <a:spLocks noGrp="1"/>
          </p:cNvSpPr>
          <p:nvPr>
            <p:ph type="sldNum" sz="quarter" idx="12"/>
          </p:nvPr>
        </p:nvSpPr>
        <p:spPr/>
        <p:txBody>
          <a:bodyPr/>
          <a:lstStyle/>
          <a:p>
            <a:fld id="{00919D6F-0BAF-43AC-8E0E-4D80AD1B2F23}" type="slidenum">
              <a:rPr lang="he-IL" smtClean="0"/>
              <a:t>9</a:t>
            </a:fld>
            <a:endParaRPr lang="he-IL"/>
          </a:p>
        </p:txBody>
      </p:sp>
      <p:pic>
        <p:nvPicPr>
          <p:cNvPr id="3074" name="Picture 2" descr="http://i.imgur.com/1pCjt5Z.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65" r="3120" b="6212"/>
          <a:stretch/>
        </p:blipFill>
        <p:spPr bwMode="auto">
          <a:xfrm>
            <a:off x="0" y="589570"/>
            <a:ext cx="11645756" cy="55340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68920"/>
      </p:ext>
    </p:extLst>
  </p:cSld>
  <p:clrMapOvr>
    <a:masterClrMapping/>
  </p:clrMapOvr>
</p:sld>
</file>

<file path=ppt/theme/theme1.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1915</TotalTime>
  <Words>4149</Words>
  <Application>Microsoft Office PowerPoint</Application>
  <PresentationFormat>מסך רחב</PresentationFormat>
  <Paragraphs>443</Paragraphs>
  <Slides>48</Slides>
  <Notes>3</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48</vt:i4>
      </vt:variant>
    </vt:vector>
  </HeadingPairs>
  <TitlesOfParts>
    <vt:vector size="58" baseType="lpstr">
      <vt:lpstr>Adobe Kaiti Std R</vt:lpstr>
      <vt:lpstr>Arial</vt:lpstr>
      <vt:lpstr>Calibri</vt:lpstr>
      <vt:lpstr>Gisha</vt:lpstr>
      <vt:lpstr>Guttman David</vt:lpstr>
      <vt:lpstr>Trebuchet MS</vt:lpstr>
      <vt:lpstr>Verdana</vt:lpstr>
      <vt:lpstr>Wingdings</vt:lpstr>
      <vt:lpstr>Wingdings 3</vt:lpstr>
      <vt:lpstr>פיאה</vt:lpstr>
      <vt:lpstr>WAN</vt:lpstr>
      <vt:lpstr>הקדמה....</vt:lpstr>
      <vt:lpstr>מצגת של PowerPoint‏</vt:lpstr>
      <vt:lpstr>מצגת של PowerPoint‏</vt:lpstr>
      <vt:lpstr>במפגש זה...</vt:lpstr>
      <vt:lpstr>Wide Area Network הגדרה...</vt:lpstr>
      <vt:lpstr>Local Area Network הגדרה...</vt:lpstr>
      <vt:lpstr>SAN- Storage Area Network</vt:lpstr>
      <vt:lpstr>הכבל התת-ימי</vt:lpstr>
      <vt:lpstr>כיצד בנויה רשת...</vt:lpstr>
      <vt:lpstr>End Devices</vt:lpstr>
      <vt:lpstr>מדיה...</vt:lpstr>
      <vt:lpstr>קיימים שני סוגים של כבל Ethernet</vt:lpstr>
      <vt:lpstr> UTP Interferences</vt:lpstr>
      <vt:lpstr>כבל ה-Ethernet  מגיע בתצורות הבאות...</vt:lpstr>
      <vt:lpstr>מתי נשתמש?!</vt:lpstr>
      <vt:lpstr>Optical Fiber Cable</vt:lpstr>
      <vt:lpstr>Coaxial Cable</vt:lpstr>
      <vt:lpstr>Wireless Media</vt:lpstr>
      <vt:lpstr>Wireless Media</vt:lpstr>
      <vt:lpstr>סיכום המדיות...</vt:lpstr>
      <vt:lpstr>HOME ROUTER</vt:lpstr>
      <vt:lpstr>רכיבי רשת...</vt:lpstr>
      <vt:lpstr>ארגוני תקינה וסטנדרטים בינלאומיים</vt:lpstr>
      <vt:lpstr>מושגים ב-LAN...</vt:lpstr>
      <vt:lpstr>The Hub</vt:lpstr>
      <vt:lpstr>How Hub Works?</vt:lpstr>
      <vt:lpstr>The Switch</vt:lpstr>
      <vt:lpstr>How Switch Works?</vt:lpstr>
      <vt:lpstr>How Switch Works?</vt:lpstr>
      <vt:lpstr>מגנונים ב-LAN...</vt:lpstr>
      <vt:lpstr>פרוטוקול Ethernet</vt:lpstr>
      <vt:lpstr>כתובת MAC</vt:lpstr>
      <vt:lpstr>Ethernet Frame</vt:lpstr>
      <vt:lpstr>טופולוגיות רשת......</vt:lpstr>
      <vt:lpstr>ניתן להביט בטופולוגיה בשתי צורות...</vt:lpstr>
      <vt:lpstr>טופולוגית כוכב (Star)</vt:lpstr>
      <vt:lpstr>טופולוגית אריג מלא Fully Mesh</vt:lpstr>
      <vt:lpstr>טופולוגיה משולבת ((Hybrid</vt:lpstr>
      <vt:lpstr>מושגים ברשתות היום</vt:lpstr>
      <vt:lpstr>אבטחה</vt:lpstr>
      <vt:lpstr>מצגת של PowerPoint‏</vt:lpstr>
      <vt:lpstr>הגנה</vt:lpstr>
      <vt:lpstr>מצגת של PowerPoint‏</vt:lpstr>
      <vt:lpstr>הערות!</vt:lpstr>
      <vt:lpstr>Intranet, Extranet and the Internet.</vt:lpstr>
      <vt:lpstr>מצגת של PowerPoint‏</vt:lpstr>
      <vt:lpstr>מצגת של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c:title>
  <dc:creator>Israel Vazana</dc:creator>
  <cp:lastModifiedBy>Israel Vazana</cp:lastModifiedBy>
  <cp:revision>246</cp:revision>
  <dcterms:created xsi:type="dcterms:W3CDTF">2016-08-13T18:16:08Z</dcterms:created>
  <dcterms:modified xsi:type="dcterms:W3CDTF">2017-12-28T12:07:07Z</dcterms:modified>
  <cp:contentStatus/>
</cp:coreProperties>
</file>